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37003-307B-4C32-BAE5-1EB95970D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A9B22-B75B-4461-B5B3-CEB9CC0F0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EBFF7-6832-4FD8-AB18-CB1AAD5C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2CDC5-4B7E-467F-88A4-8B4E3508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936E-B1D8-4E5B-A29B-A9EE2AE2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7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06CE-F738-4E82-A706-2C93912F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0B8A4-4830-4E76-B1C7-18ABD4878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B4F9B-0621-47C6-B272-FAF5FFC6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E03C2-18B6-4AEE-A8EA-00D21AD1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CBF4E-C161-41CF-B9E6-EF4A476B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D5773-05D6-4744-9230-E8D2275DE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C0561-A808-4E8C-9DFC-B9530009B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46DC7-3065-45A2-A492-D480BDE6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D76AC-7D67-46A0-9A89-D575F3F0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55D95-6F2F-43C6-B793-5D943C06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F47-A2D6-40B2-BFB4-8822EBE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FF2B0-3304-4341-BD60-4176EFFAA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6DE7F-657D-42CD-B27C-B5E2AEF5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1C2CB-E92D-4ECA-9F5B-A36562E6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900D8-6C54-498E-8673-41342FF5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6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6D51-4AF0-4960-A0BB-3E507DE0A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FB0E7-6CE4-45C3-9B23-398E568F0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F9071-637A-4E6F-9634-2CB32075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F1A18-772A-45B3-8775-BFB8C17B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A615F-EC98-4093-9145-F1789B82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74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58D4-63C2-4D27-9032-37D3DF48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4D837-6CB0-48A1-936D-E16B7D27C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5F109-3E3B-4DF4-B2A3-E448325C2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842ED-798D-4C6D-B68D-BF884EDA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6331D-832F-4711-A24C-E84EA198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3454F-C2B9-4868-93E1-2B77A686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5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3364-95A0-41EC-8D50-7B86BC3A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7996D-77AF-407D-8283-F661F2A2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D783A-D842-4F66-AB6A-E0DBCD00E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31B32-EFC6-44AD-9919-63B1EDE4C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775B7-314F-4C18-83AA-D9B50536F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37A90-BD44-4120-A5E9-F9C8C513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661FB-FE6A-452A-9053-46DA7736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C9191-4406-459A-BE5D-466C923A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31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08F3-5A6F-4ABA-9EFA-1B288C272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1FE6F-FB8D-40D9-AC27-1C5620B7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25952-8C1A-4DF9-8DE3-A7CEA7D2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12EDC-5F22-406D-811A-2119C8BB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9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B1CA9-1490-418A-A342-E0BC603B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881E7-D749-4A42-AB3B-78BCAD82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351B9-B9EB-434F-8081-139EF273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1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14FF-645B-4AB6-841A-268FAB94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4A040-6482-4776-8AF0-B131D9F54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FA1BF-C979-418D-8491-5D466D7FA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01855-70DC-4D1C-80F9-AB0794B0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39D48-BADF-47C9-8679-DD70FBBC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B64F1-EA47-499B-A112-EF3677F7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FB458-FED6-4B94-B6B8-73DC97BA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6DAD5A-0F6D-4CCD-9BFC-19630E452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55002-A12E-454B-8256-5A5D95662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0FC31-CD3B-493A-AC9A-E15BDF98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26D77-FDF8-4CEA-8C45-EC10F090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5B901-AC26-4325-A541-DD4013C0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5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94B1D-E896-4056-8177-D2C3B872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34B92-9B56-4948-8940-AF51DD9E5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699A3-658F-45B3-991A-D2F334E14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4ADFF-207E-4590-9AE3-7C2727415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9F0E5-1A73-4076-AEEB-5F3350578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E9F856-D5A8-4C8D-BCF3-4AE46B97DB97}"/>
              </a:ext>
            </a:extLst>
          </p:cNvPr>
          <p:cNvSpPr txBox="1"/>
          <p:nvPr/>
        </p:nvSpPr>
        <p:spPr>
          <a:xfrm>
            <a:off x="177554" y="66338"/>
            <a:ext cx="1153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Twinkl" pitchFamily="2" charset="0"/>
              </a:rPr>
              <a:t>Year 6 Science Lent 2 &amp; Pentecost 1 Knowledge Organiser          Golden Thread: Sustainability &amp; Freedom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793639-854F-4511-A016-167BE6576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351225"/>
              </p:ext>
            </p:extLst>
          </p:nvPr>
        </p:nvGraphicFramePr>
        <p:xfrm>
          <a:off x="278886" y="448896"/>
          <a:ext cx="10985464" cy="610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32">
                  <a:extLst>
                    <a:ext uri="{9D8B030D-6E8A-4147-A177-3AD203B41FA5}">
                      <a16:colId xmlns:a16="http://schemas.microsoft.com/office/drawing/2014/main" val="4213787820"/>
                    </a:ext>
                  </a:extLst>
                </a:gridCol>
                <a:gridCol w="5492732">
                  <a:extLst>
                    <a:ext uri="{9D8B030D-6E8A-4147-A177-3AD203B41FA5}">
                      <a16:colId xmlns:a16="http://schemas.microsoft.com/office/drawing/2014/main" val="1307807475"/>
                    </a:ext>
                  </a:extLst>
                </a:gridCol>
              </a:tblGrid>
              <a:tr h="38662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accent1"/>
                          </a:solidFill>
                          <a:latin typeface="Twinkl" pitchFamily="2" charset="0"/>
                        </a:rPr>
                        <a:t>Objectives and Sticky Knowledge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612337"/>
                  </a:ext>
                </a:extLst>
              </a:tr>
              <a:tr h="1385422">
                <a:tc gridSpan="2">
                  <a:txBody>
                    <a:bodyPr/>
                    <a:lstStyle/>
                    <a:p>
                      <a:pPr fontAlgn="base"/>
                      <a:r>
                        <a:rPr lang="en-GB" sz="1600" b="1" u="sng" dirty="0">
                          <a:solidFill>
                            <a:srgbClr val="0070C0"/>
                          </a:solidFill>
                          <a:latin typeface="Twinkl" pitchFamily="2" charset="0"/>
                        </a:rPr>
                        <a:t>Prior Knowledge Recap: </a:t>
                      </a:r>
                      <a:r>
                        <a:rPr lang="en-GB" sz="1400" b="1" i="0" u="sng" kern="1200" dirty="0">
                          <a:solidFill>
                            <a:srgbClr val="0070C0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en-GB" sz="14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main stages in a life cycle for animals, (including humans), are birth, growth, reproduction and death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en-GB" sz="14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life cycle of different living things e.g. mammal, amphibian, insect and bird and know the differences between these life 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en-GB" sz="14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cycles </a:t>
                      </a:r>
                    </a:p>
                    <a:p>
                      <a:pPr marL="285750" indent="-285750" fontAlgn="base">
                        <a:buFontTx/>
                        <a:buChar char="-"/>
                      </a:pPr>
                      <a:r>
                        <a:rPr lang="en-GB" sz="14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process of reproduction in animals and plants</a:t>
                      </a:r>
                    </a:p>
                    <a:p>
                      <a:pPr marL="285750" indent="-285750" fontAlgn="base">
                        <a:buFontTx/>
                        <a:buChar char="-"/>
                      </a:pPr>
                      <a:r>
                        <a:rPr lang="en-GB" sz="14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living things have been classified – The Linnaeus System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267331"/>
                  </a:ext>
                </a:extLst>
              </a:tr>
              <a:tr h="325611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solidFill>
                            <a:schemeClr val="accent1"/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Objectives/ Sticky Knowledge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700002"/>
                  </a:ext>
                </a:extLst>
              </a:tr>
              <a:tr h="1079184">
                <a:tc>
                  <a:txBody>
                    <a:bodyPr/>
                    <a:lstStyle/>
                    <a:p>
                      <a:r>
                        <a:rPr lang="en-GB" sz="1600" b="1" u="sng" dirty="0">
                          <a:latin typeface="Twinkl" pitchFamily="2" charset="0"/>
                        </a:rPr>
                        <a:t>Sea: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400" u="none" dirty="0">
                          <a:latin typeface="Twinkl" pitchFamily="2" charset="0"/>
                        </a:rPr>
                        <a:t>Links with ‘Sustainability </a:t>
                      </a:r>
                      <a:r>
                        <a:rPr lang="en-GB" sz="1400" u="none">
                          <a:latin typeface="Twinkl" pitchFamily="2" charset="0"/>
                        </a:rPr>
                        <a:t>and Freedom’:</a:t>
                      </a:r>
                      <a:endParaRPr lang="en-GB" sz="1400" u="none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dirty="0">
                          <a:latin typeface="Twinkl" pitchFamily="2" charset="0"/>
                        </a:rPr>
                        <a:t>Links with CST and CKA Values Crown: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400" u="none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691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8567D50-9652-41DC-B099-943E6FC169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078" y="66338"/>
            <a:ext cx="789847" cy="87098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DAF4CC-8496-44C5-A3C7-EC3735332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183761"/>
              </p:ext>
            </p:extLst>
          </p:nvPr>
        </p:nvGraphicFramePr>
        <p:xfrm>
          <a:off x="2263806" y="2533294"/>
          <a:ext cx="8744504" cy="28354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18784">
                  <a:extLst>
                    <a:ext uri="{9D8B030D-6E8A-4147-A177-3AD203B41FA5}">
                      <a16:colId xmlns:a16="http://schemas.microsoft.com/office/drawing/2014/main" val="1697612785"/>
                    </a:ext>
                  </a:extLst>
                </a:gridCol>
                <a:gridCol w="2175240">
                  <a:extLst>
                    <a:ext uri="{9D8B030D-6E8A-4147-A177-3AD203B41FA5}">
                      <a16:colId xmlns:a16="http://schemas.microsoft.com/office/drawing/2014/main" val="3196016766"/>
                    </a:ext>
                  </a:extLst>
                </a:gridCol>
                <a:gridCol w="2175240">
                  <a:extLst>
                    <a:ext uri="{9D8B030D-6E8A-4147-A177-3AD203B41FA5}">
                      <a16:colId xmlns:a16="http://schemas.microsoft.com/office/drawing/2014/main" val="393223207"/>
                    </a:ext>
                  </a:extLst>
                </a:gridCol>
                <a:gridCol w="2175240">
                  <a:extLst>
                    <a:ext uri="{9D8B030D-6E8A-4147-A177-3AD203B41FA5}">
                      <a16:colId xmlns:a16="http://schemas.microsoft.com/office/drawing/2014/main" val="2769649267"/>
                    </a:ext>
                  </a:extLst>
                </a:gridCol>
              </a:tblGrid>
              <a:tr h="866982">
                <a:tc>
                  <a:txBody>
                    <a:bodyPr/>
                    <a:lstStyle/>
                    <a:p>
                      <a:pPr lvl="0"/>
                      <a:r>
                        <a:rPr lang="en-GB" sz="1150" b="1" kern="1200" dirty="0">
                          <a:solidFill>
                            <a:srgbClr val="0070C0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Know how fossils can be used to find out about the past.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150" b="1" kern="1200" dirty="0">
                          <a:solidFill>
                            <a:srgbClr val="0070C0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Know about reproduction and offspring (recognising that offspring normally vary and are not identical to their parents)</a:t>
                      </a:r>
                    </a:p>
                    <a:p>
                      <a:endParaRPr lang="en-GB" sz="1150" b="1" i="0" dirty="0">
                        <a:solidFill>
                          <a:srgbClr val="0070C0"/>
                        </a:solidFill>
                        <a:latin typeface="Twinkl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50" b="1" kern="1200" dirty="0">
                          <a:solidFill>
                            <a:srgbClr val="0070C0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Know how animals and plants are adapted to suit their environment</a:t>
                      </a:r>
                    </a:p>
                    <a:p>
                      <a:endParaRPr lang="en-GB" sz="1150" b="1" i="0" dirty="0">
                        <a:solidFill>
                          <a:srgbClr val="0070C0"/>
                        </a:solidFill>
                        <a:latin typeface="Twinkl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50" b="1" kern="1200" dirty="0">
                          <a:solidFill>
                            <a:srgbClr val="0070C0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Know about evolution and can explain what it is</a:t>
                      </a:r>
                    </a:p>
                    <a:p>
                      <a:endParaRPr lang="en-GB" sz="1150" b="1" i="0" dirty="0">
                        <a:solidFill>
                          <a:srgbClr val="0070C0"/>
                        </a:solidFill>
                        <a:latin typeface="Twinkl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564880"/>
                  </a:ext>
                </a:extLst>
              </a:tr>
              <a:tr h="1501944">
                <a:tc>
                  <a:txBody>
                    <a:bodyPr/>
                    <a:lstStyle/>
                    <a:p>
                      <a:r>
                        <a:rPr lang="en-GB" sz="1150" b="1" kern="1200" dirty="0">
                          <a:solidFill>
                            <a:schemeClr val="tx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- Fossils are preserved remains of ancient animals and plants. Fossils let scientists know how animals used to look millions of years ago. </a:t>
                      </a:r>
                    </a:p>
                    <a:p>
                      <a:endParaRPr lang="en-GB" sz="1150" b="1" i="0" dirty="0">
                        <a:solidFill>
                          <a:schemeClr val="tx1"/>
                        </a:solidFill>
                        <a:latin typeface="Twinkl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50" b="1" kern="1200" dirty="0">
                          <a:solidFill>
                            <a:schemeClr val="tx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- Animals and plants produce offspring that are similar but not identical. </a:t>
                      </a:r>
                    </a:p>
                    <a:p>
                      <a:r>
                        <a:rPr lang="en-GB" sz="1150" b="1" kern="1200" dirty="0">
                          <a:solidFill>
                            <a:schemeClr val="tx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- You can see variation in any species, including plants. </a:t>
                      </a:r>
                      <a:endParaRPr lang="en-GB" sz="1150" b="1" i="0" dirty="0">
                        <a:solidFill>
                          <a:schemeClr val="tx1"/>
                        </a:solidFill>
                        <a:latin typeface="Twinkl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50" b="1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Characteristics that are influenced by the environment the living things live in. These adaptations can develop as a result of many things, such as food and climate. </a:t>
                      </a:r>
                    </a:p>
                    <a:p>
                      <a:endParaRPr lang="en-GB" sz="1150" b="1" i="0" dirty="0">
                        <a:solidFill>
                          <a:schemeClr val="tx1"/>
                        </a:solidFill>
                        <a:latin typeface="Twinkl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50" b="1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Evolution is the process by which different kinds of living organism have developed from earlier forms over millions of years. </a:t>
                      </a:r>
                    </a:p>
                    <a:p>
                      <a:r>
                        <a:rPr lang="en-GB" sz="1150" b="1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- Natural selection is a way by which animals have evolved to survive in their environments. </a:t>
                      </a:r>
                      <a:endParaRPr lang="en-GB" sz="1150" b="1" i="0" dirty="0">
                        <a:solidFill>
                          <a:schemeClr val="tx1"/>
                        </a:solidFill>
                        <a:latin typeface="Twinkl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979954"/>
                  </a:ext>
                </a:extLst>
              </a:tr>
              <a:tr h="335606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7248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1EE0FDD-1239-4588-BABA-335D56F67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638" y="5519705"/>
            <a:ext cx="1507699" cy="10365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368D9-DF01-411C-AA3D-2572401BB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3090" y="446221"/>
            <a:ext cx="1401257" cy="146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2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E9F856-D5A8-4C8D-BCF3-4AE46B97DB97}"/>
              </a:ext>
            </a:extLst>
          </p:cNvPr>
          <p:cNvSpPr txBox="1"/>
          <p:nvPr/>
        </p:nvSpPr>
        <p:spPr>
          <a:xfrm>
            <a:off x="155725" y="5694"/>
            <a:ext cx="111612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Twinkl" pitchFamily="2" charset="0"/>
              </a:rPr>
              <a:t>Year 6 Science Lent 2 and Pentecost 1 Knowledge Organiser    Evolution &amp; Inheritance </a:t>
            </a:r>
          </a:p>
          <a:p>
            <a:endParaRPr lang="en-GB" sz="2400" b="1" dirty="0">
              <a:latin typeface="Twinkl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E4B95D-04D0-4C40-B948-E6A0D60D02B5}"/>
              </a:ext>
            </a:extLst>
          </p:cNvPr>
          <p:cNvSpPr txBox="1"/>
          <p:nvPr/>
        </p:nvSpPr>
        <p:spPr>
          <a:xfrm>
            <a:off x="3085413" y="5451565"/>
            <a:ext cx="9047271" cy="1246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latin typeface="Twinkl" pitchFamily="2" charset="0"/>
                <a:ea typeface="Calibri" panose="020F0502020204030204" pitchFamily="34" charset="0"/>
                <a:cs typeface="Calibri" panose="020F0502020204030204" pitchFamily="34" charset="0"/>
              </a:rPr>
              <a:t>Sky objectives: </a:t>
            </a:r>
          </a:p>
          <a:p>
            <a:pPr lvl="0"/>
            <a:r>
              <a:rPr lang="en-GB" sz="1200" dirty="0">
                <a:latin typeface="Twinkl" pitchFamily="2" charset="0"/>
              </a:rPr>
              <a:t>1</a:t>
            </a:r>
            <a:r>
              <a:rPr lang="en-GB" sz="1400" dirty="0">
                <a:latin typeface="Twinkl" pitchFamily="2" charset="0"/>
              </a:rPr>
              <a:t>. Ask well-considered questions that closely match personalised enquiries.</a:t>
            </a:r>
          </a:p>
          <a:p>
            <a:pPr lvl="0"/>
            <a:r>
              <a:rPr lang="en-GB" sz="1400" dirty="0">
                <a:latin typeface="Twinkl" pitchFamily="2" charset="0"/>
              </a:rPr>
              <a:t>2. Skilfully plan and conduct child-led investigations, deciding which variables to control and what observations to make.</a:t>
            </a:r>
          </a:p>
          <a:p>
            <a:r>
              <a:rPr lang="en-GB" sz="1400" dirty="0">
                <a:latin typeface="Twinkl" pitchFamily="2" charset="0"/>
              </a:rPr>
              <a:t>3. Use personal knowledge combined with accurate observations and data collection to draw a conclusion</a:t>
            </a:r>
            <a:r>
              <a:rPr lang="en-GB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FB2290-2FC7-4258-B4DC-EB3FC053D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301" y="5694"/>
            <a:ext cx="637887" cy="66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E37814-DA77-4225-AC67-E700E9A9F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3" y="4155519"/>
            <a:ext cx="2929691" cy="26967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B44ACB-A872-404F-8EBC-CA217A48F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13" y="421193"/>
            <a:ext cx="2853193" cy="3934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8ED06-5D83-4BD3-89B8-BA0E48F63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744" y="421192"/>
            <a:ext cx="4582319" cy="46719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93A9D5-47A7-49A7-A65D-B88B06E0F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0801" y="783347"/>
            <a:ext cx="4582319" cy="469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0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7A41CD5BF3941BF5285BBDA01E5FF" ma:contentTypeVersion="14" ma:contentTypeDescription="Create a new document." ma:contentTypeScope="" ma:versionID="62c42a0d9ae472dad6fd973887ab6911">
  <xsd:schema xmlns:xsd="http://www.w3.org/2001/XMLSchema" xmlns:xs="http://www.w3.org/2001/XMLSchema" xmlns:p="http://schemas.microsoft.com/office/2006/metadata/properties" xmlns:ns2="3f62ac39-3e8f-4c56-8e1b-bafe29de1438" xmlns:ns3="ac3fc4de-090d-431f-af22-59a1de8c6d62" targetNamespace="http://schemas.microsoft.com/office/2006/metadata/properties" ma:root="true" ma:fieldsID="750fed29a6847da8f67ff863f1d3c446" ns2:_="" ns3:_="">
    <xsd:import namespace="3f62ac39-3e8f-4c56-8e1b-bafe29de1438"/>
    <xsd:import namespace="ac3fc4de-090d-431f-af22-59a1de8c6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2ac39-3e8f-4c56-8e1b-bafe29de1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fc646e7-1ca0-4c93-8f68-1daae3435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fc4de-090d-431f-af22-59a1de8c6d6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265b8eb-7f42-40bc-9c04-e169f5e2607a}" ma:internalName="TaxCatchAll" ma:showField="CatchAllData" ma:web="ac3fc4de-090d-431f-af22-59a1de8c6d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3fc4de-090d-431f-af22-59a1de8c6d62" xsi:nil="true"/>
    <lcf76f155ced4ddcb4097134ff3c332f xmlns="3f62ac39-3e8f-4c56-8e1b-bafe29de143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127369-C227-4306-AA64-1300E0CBDE3D}"/>
</file>

<file path=customXml/itemProps2.xml><?xml version="1.0" encoding="utf-8"?>
<ds:datastoreItem xmlns:ds="http://schemas.openxmlformats.org/officeDocument/2006/customXml" ds:itemID="{7CDEF1BF-7A33-4239-8B7F-D055D7CAD2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138280-86F0-4365-B21A-4838E705B5C0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23f2be7-04ab-48db-bf99-cf491dffd703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96534</TotalTime>
  <Words>347</Words>
  <Application>Microsoft Office PowerPoint</Application>
  <PresentationFormat>Widescreen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Twinkl</vt:lpstr>
      <vt:lpstr>Twinkle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Watts</dc:creator>
  <cp:lastModifiedBy>Paula Chattin</cp:lastModifiedBy>
  <cp:revision>75</cp:revision>
  <cp:lastPrinted>2022-09-20T11:06:43Z</cp:lastPrinted>
  <dcterms:created xsi:type="dcterms:W3CDTF">2021-04-18T19:16:43Z</dcterms:created>
  <dcterms:modified xsi:type="dcterms:W3CDTF">2024-03-26T09:12:58Z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0x0101003227A41CD5BF3941BF5285BBDA01E5FF</vt:lpwstr>
  </property>
</Properties>
</file>