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885845" y="66338"/>
            <a:ext cx="1082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winkl" pitchFamily="2" charset="0"/>
              </a:rPr>
              <a:t>Year 6 OAA Knowledge Organiser                       Golden Thread: Freedom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96640"/>
              </p:ext>
            </p:extLst>
          </p:nvPr>
        </p:nvGraphicFramePr>
        <p:xfrm>
          <a:off x="278886" y="448896"/>
          <a:ext cx="10985462" cy="6345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1493797548"/>
                    </a:ext>
                  </a:extLst>
                </a:gridCol>
              </a:tblGrid>
              <a:tr h="34772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912356">
                <a:tc gridSpan="2">
                  <a:txBody>
                    <a:bodyPr/>
                    <a:lstStyle/>
                    <a:p>
                      <a:pPr fontAlgn="base"/>
                      <a:r>
                        <a:rPr lang="en-GB" sz="1600" b="1" u="sng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Prior Knowledge Recap: </a:t>
                      </a:r>
                      <a:r>
                        <a:rPr lang="en-GB" sz="1400" b="1" i="0" u="sng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1" i="0" u="sng" kern="1200" dirty="0">
                        <a:solidFill>
                          <a:srgbClr val="FF000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It is important to throw and catch accurately with one hand- specifically using underarm and overarm throw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You need to vary tactics and adapt skills depending on what is happening in a game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Choose </a:t>
                      </a:r>
                      <a:r>
                        <a:rPr lang="en-GB" sz="14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adapt your </a:t>
                      </a: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techniques to keep possession and give their team a chance to shoot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789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151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400" b="1" u="none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Links with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Links with CST and CKA Values Crown: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41170"/>
              </p:ext>
            </p:extLst>
          </p:nvPr>
        </p:nvGraphicFramePr>
        <p:xfrm>
          <a:off x="477668" y="2051055"/>
          <a:ext cx="10109052" cy="33820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7338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3833810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  <a:gridCol w="3137904">
                  <a:extLst>
                    <a:ext uri="{9D8B030D-6E8A-4147-A177-3AD203B41FA5}">
                      <a16:colId xmlns:a16="http://schemas.microsoft.com/office/drawing/2014/main" val="2897645980"/>
                    </a:ext>
                  </a:extLst>
                </a:gridCol>
              </a:tblGrid>
              <a:tr h="11799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a map into an unknown location</a:t>
                      </a:r>
                    </a:p>
                    <a:p>
                      <a:pPr algn="just"/>
                      <a:endParaRPr lang="en-GB" sz="800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clues and a compass to navigate a route</a:t>
                      </a:r>
                    </a:p>
                    <a:p>
                      <a:pPr algn="just"/>
                      <a:endParaRPr lang="en-GB" sz="800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route to overcome a problem</a:t>
                      </a:r>
                    </a:p>
                    <a:p>
                      <a:pPr algn="just"/>
                      <a:endParaRPr lang="en-GB" sz="800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2202179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start position on a map. 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 destination on a map. </a:t>
                      </a:r>
                    </a:p>
                    <a:p>
                      <a:endParaRPr lang="en-GB" sz="800" kern="1200" dirty="0">
                        <a:solidFill>
                          <a:srgbClr val="FF000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direction on a compass needed to travel. 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key roads needed. 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fastest route and shortest route. </a:t>
                      </a:r>
                    </a:p>
                    <a:p>
                      <a:endParaRPr lang="en-GB" sz="800" kern="1200" dirty="0">
                        <a:solidFill>
                          <a:srgbClr val="FF000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an alternative route that is efficient. 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how to navigate around a problem and then back to destination. </a:t>
                      </a:r>
                    </a:p>
                    <a:p>
                      <a:endParaRPr lang="en-GB" sz="1000" kern="1200" dirty="0">
                        <a:solidFill>
                          <a:srgbClr val="FF000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B24214-3FAA-4C70-8B2C-08FEB77A2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539" y="448896"/>
            <a:ext cx="1016853" cy="10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017624-B33F-8575-D000-CC4F65201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415" y="3797984"/>
            <a:ext cx="3354337" cy="2862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5" y="5694"/>
            <a:ext cx="706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winkl" pitchFamily="2" charset="0"/>
              </a:rPr>
              <a:t>Year 6 OAA Knowledge Organiser</a:t>
            </a:r>
            <a:endParaRPr lang="en-GB" sz="2400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Twinkl" pitchFamily="2" charset="0"/>
              </a:rPr>
              <a:t>Key Vocabulary </a:t>
            </a: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A36369-0C1D-4375-B6F0-995831F8F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38082"/>
              </p:ext>
            </p:extLst>
          </p:nvPr>
        </p:nvGraphicFramePr>
        <p:xfrm>
          <a:off x="12862673" y="5441081"/>
          <a:ext cx="41656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7672117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6197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9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6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3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5122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8FA426B-9FE6-46D7-B983-6F36277E0BA0}"/>
              </a:ext>
            </a:extLst>
          </p:cNvPr>
          <p:cNvSpPr/>
          <p:nvPr/>
        </p:nvSpPr>
        <p:spPr>
          <a:xfrm>
            <a:off x="223633" y="5322326"/>
            <a:ext cx="117447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u="sng" dirty="0">
                <a:solidFill>
                  <a:srgbClr val="FF0000"/>
                </a:solidFill>
                <a:latin typeface="Twinkl" pitchFamily="2" charset="0"/>
              </a:rPr>
              <a:t>Sky Objectives: </a:t>
            </a:r>
            <a:r>
              <a:rPr lang="en-GB" sz="2000" b="1" u="sng" dirty="0">
                <a:solidFill>
                  <a:srgbClr val="FF0000"/>
                </a:solidFill>
                <a:latin typeface="Twinkl" pitchFamily="2" charset="0"/>
              </a:rPr>
              <a:t> </a:t>
            </a:r>
            <a:endParaRPr lang="en-GB" sz="2800" b="1" u="sng" dirty="0">
              <a:solidFill>
                <a:srgbClr val="FF0000"/>
              </a:solidFill>
              <a:latin typeface="Twinkl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1. Can identify the correct technique for a sporting movement.</a:t>
            </a:r>
          </a:p>
          <a:p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2.Can congratulate the opposing team when defeated in an activity. </a:t>
            </a:r>
          </a:p>
          <a:p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3.Can describe what happens to our heart rate when exercising and how this effects our pulse.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93171-E6CC-4476-9324-C86967B6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917" y="117776"/>
            <a:ext cx="1016853" cy="1024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00BDF6-52E4-34A3-2762-48D6CBAD3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452" y="0"/>
            <a:ext cx="3764298" cy="3918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44CA9-9E40-CBB0-2E65-81D6E51F1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33" y="873913"/>
            <a:ext cx="4064209" cy="2654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906B06-6495-3E76-784F-961D834F1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210" y="43509"/>
            <a:ext cx="2364242" cy="3950475"/>
          </a:xfrm>
          <a:prstGeom prst="rect">
            <a:avLst/>
          </a:prstGeom>
        </p:spPr>
      </p:pic>
      <p:pic>
        <p:nvPicPr>
          <p:cNvPr id="1026" name="Picture 2" descr="Compass Directions - BBC Bitesize">
            <a:extLst>
              <a:ext uri="{FF2B5EF4-FFF2-40B4-BE49-F238E27FC236}">
                <a16:creationId xmlns:a16="http://schemas.microsoft.com/office/drawing/2014/main" id="{7D5CC110-9E12-91C4-16D9-F850B168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00" y="34690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00BD40-AF38-4683-A4FF-885A3E5F29C2}">
  <ds:schemaRefs>
    <ds:schemaRef ds:uri="http://purl.org/dc/elements/1.1/"/>
    <ds:schemaRef ds:uri="ac3fc4de-090d-431f-af22-59a1de8c6d6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3f62ac39-3e8f-4c56-8e1b-bafe29de143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C41C49-8DC2-4EA9-9C52-D7C66A192FF6}"/>
</file>

<file path=customXml/itemProps3.xml><?xml version="1.0" encoding="utf-8"?>
<ds:datastoreItem xmlns:ds="http://schemas.openxmlformats.org/officeDocument/2006/customXml" ds:itemID="{2D2DA3F7-0B9A-4CCC-9BCC-CDB0D82A3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95878</TotalTime>
  <Words>220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Katie Rayner</cp:lastModifiedBy>
  <cp:revision>62</cp:revision>
  <cp:lastPrinted>2022-09-20T11:06:43Z</cp:lastPrinted>
  <dcterms:created xsi:type="dcterms:W3CDTF">2021-04-18T19:16:43Z</dcterms:created>
  <dcterms:modified xsi:type="dcterms:W3CDTF">2024-03-12T18:57:56Z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