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D87398-A625-41CF-A775-74EE60C6B6BA}" v="10" dt="2024-03-25T14:43:15.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63" d="100"/>
          <a:sy n="63" d="100"/>
        </p:scale>
        <p:origin x="6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2.xml"/><Relationship Id="rId5" Type="http://schemas.openxmlformats.org/officeDocument/2006/relationships/viewProps" Target="viewProps.xml"/><Relationship Id="rId10" Type="http://schemas.openxmlformats.org/officeDocument/2006/relationships/customXml" Target="../customXml/item1.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Rayner" userId="8254193c-ad6b-429f-b5aa-a58cd908d270" providerId="ADAL" clId="{E0D87398-A625-41CF-A775-74EE60C6B6BA}"/>
    <pc:docChg chg="custSel modSld">
      <pc:chgData name="Katie Rayner" userId="8254193c-ad6b-429f-b5aa-a58cd908d270" providerId="ADAL" clId="{E0D87398-A625-41CF-A775-74EE60C6B6BA}" dt="2024-03-25T14:43:18.746" v="53" actId="1076"/>
      <pc:docMkLst>
        <pc:docMk/>
      </pc:docMkLst>
      <pc:sldChg chg="addSp modSp mod">
        <pc:chgData name="Katie Rayner" userId="8254193c-ad6b-429f-b5aa-a58cd908d270" providerId="ADAL" clId="{E0D87398-A625-41CF-A775-74EE60C6B6BA}" dt="2024-03-25T14:43:18.746" v="53" actId="1076"/>
        <pc:sldMkLst>
          <pc:docMk/>
          <pc:sldMk cId="3538820008" sldId="256"/>
        </pc:sldMkLst>
        <pc:graphicFrameChg chg="mod modGraphic">
          <ac:chgData name="Katie Rayner" userId="8254193c-ad6b-429f-b5aa-a58cd908d270" providerId="ADAL" clId="{E0D87398-A625-41CF-A775-74EE60C6B6BA}" dt="2024-03-25T14:43:15.698" v="52"/>
          <ac:graphicFrameMkLst>
            <pc:docMk/>
            <pc:sldMk cId="3538820008" sldId="256"/>
            <ac:graphicFrameMk id="2" creationId="{182ECD59-7793-4F1C-BB39-F9044B97A83C}"/>
          </ac:graphicFrameMkLst>
        </pc:graphicFrameChg>
        <pc:picChg chg="add mod">
          <ac:chgData name="Katie Rayner" userId="8254193c-ad6b-429f-b5aa-a58cd908d270" providerId="ADAL" clId="{E0D87398-A625-41CF-A775-74EE60C6B6BA}" dt="2024-03-25T14:43:18.746" v="53" actId="1076"/>
          <ac:picMkLst>
            <pc:docMk/>
            <pc:sldMk cId="3538820008" sldId="256"/>
            <ac:picMk id="8" creationId="{6970486E-78CF-CC24-C29E-2A73209A52CF}"/>
          </ac:picMkLst>
        </pc:picChg>
      </pc:sldChg>
      <pc:sldChg chg="addSp modSp mod">
        <pc:chgData name="Katie Rayner" userId="8254193c-ad6b-429f-b5aa-a58cd908d270" providerId="ADAL" clId="{E0D87398-A625-41CF-A775-74EE60C6B6BA}" dt="2024-03-25T13:35:27.280" v="12" actId="1076"/>
        <pc:sldMkLst>
          <pc:docMk/>
          <pc:sldMk cId="1942008399" sldId="257"/>
        </pc:sldMkLst>
        <pc:picChg chg="add mod">
          <ac:chgData name="Katie Rayner" userId="8254193c-ad6b-429f-b5aa-a58cd908d270" providerId="ADAL" clId="{E0D87398-A625-41CF-A775-74EE60C6B6BA}" dt="2024-03-22T15:42:35.377" v="1" actId="1076"/>
          <ac:picMkLst>
            <pc:docMk/>
            <pc:sldMk cId="1942008399" sldId="257"/>
            <ac:picMk id="6" creationId="{E397A2F1-DA11-2B59-30BC-9AF08C657B64}"/>
          </ac:picMkLst>
        </pc:picChg>
        <pc:picChg chg="add mod">
          <ac:chgData name="Katie Rayner" userId="8254193c-ad6b-429f-b5aa-a58cd908d270" providerId="ADAL" clId="{E0D87398-A625-41CF-A775-74EE60C6B6BA}" dt="2024-03-22T15:43:01.674" v="3" actId="1076"/>
          <ac:picMkLst>
            <pc:docMk/>
            <pc:sldMk cId="1942008399" sldId="257"/>
            <ac:picMk id="11" creationId="{90F0A445-958E-E988-1A11-EC19AACC825E}"/>
          </ac:picMkLst>
        </pc:picChg>
        <pc:picChg chg="add mod">
          <ac:chgData name="Katie Rayner" userId="8254193c-ad6b-429f-b5aa-a58cd908d270" providerId="ADAL" clId="{E0D87398-A625-41CF-A775-74EE60C6B6BA}" dt="2024-03-22T15:48:29.448" v="7" actId="1076"/>
          <ac:picMkLst>
            <pc:docMk/>
            <pc:sldMk cId="1942008399" sldId="257"/>
            <ac:picMk id="14" creationId="{D95351FE-DC40-B704-E850-69A4E96D4571}"/>
          </ac:picMkLst>
        </pc:picChg>
        <pc:picChg chg="add mod">
          <ac:chgData name="Katie Rayner" userId="8254193c-ad6b-429f-b5aa-a58cd908d270" providerId="ADAL" clId="{E0D87398-A625-41CF-A775-74EE60C6B6BA}" dt="2024-03-25T13:35:27.280" v="12" actId="1076"/>
          <ac:picMkLst>
            <pc:docMk/>
            <pc:sldMk cId="1942008399" sldId="257"/>
            <ac:picMk id="16" creationId="{BF205EC6-90DD-4FF8-49A2-0A5C20F5163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37003-307B-4C32-BAE5-1EB95970D5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3A9B22-B75B-4461-B5B3-CEB9CC0F03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7EBFF7-6832-4FD8-AB18-CB1AAD5CC21B}"/>
              </a:ext>
            </a:extLst>
          </p:cNvPr>
          <p:cNvSpPr>
            <a:spLocks noGrp="1"/>
          </p:cNvSpPr>
          <p:nvPr>
            <p:ph type="dt" sz="half" idx="10"/>
          </p:nvPr>
        </p:nvSpPr>
        <p:spPr/>
        <p:txBody>
          <a:bodyPr/>
          <a:lstStyle/>
          <a:p>
            <a:fld id="{98097E38-15C0-4880-BC5F-6480DC51AEE3}" type="datetimeFigureOut">
              <a:rPr lang="en-GB" smtClean="0"/>
              <a:t>25/03/2024</a:t>
            </a:fld>
            <a:endParaRPr lang="en-GB"/>
          </a:p>
        </p:txBody>
      </p:sp>
      <p:sp>
        <p:nvSpPr>
          <p:cNvPr id="5" name="Footer Placeholder 4">
            <a:extLst>
              <a:ext uri="{FF2B5EF4-FFF2-40B4-BE49-F238E27FC236}">
                <a16:creationId xmlns:a16="http://schemas.microsoft.com/office/drawing/2014/main" id="{6E62CDC5-4B7E-467F-88A4-8B4E3508D7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57936E-B1D8-4E5B-A29B-A9EE2AE22E24}"/>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174917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406CE-F738-4E82-A706-2C93912FE2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70B8A4-4830-4E76-B1C7-18ABD48782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BB4F9B-0621-47C6-B272-FAF5FFC60984}"/>
              </a:ext>
            </a:extLst>
          </p:cNvPr>
          <p:cNvSpPr>
            <a:spLocks noGrp="1"/>
          </p:cNvSpPr>
          <p:nvPr>
            <p:ph type="dt" sz="half" idx="10"/>
          </p:nvPr>
        </p:nvSpPr>
        <p:spPr/>
        <p:txBody>
          <a:bodyPr/>
          <a:lstStyle/>
          <a:p>
            <a:fld id="{98097E38-15C0-4880-BC5F-6480DC51AEE3}" type="datetimeFigureOut">
              <a:rPr lang="en-GB" smtClean="0"/>
              <a:t>25/03/2024</a:t>
            </a:fld>
            <a:endParaRPr lang="en-GB"/>
          </a:p>
        </p:txBody>
      </p:sp>
      <p:sp>
        <p:nvSpPr>
          <p:cNvPr id="5" name="Footer Placeholder 4">
            <a:extLst>
              <a:ext uri="{FF2B5EF4-FFF2-40B4-BE49-F238E27FC236}">
                <a16:creationId xmlns:a16="http://schemas.microsoft.com/office/drawing/2014/main" id="{8A9E03C2-18B6-4AEE-A8EA-00D21AD1CE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8CBF4E-C161-41CF-B9E6-EF4A476BC339}"/>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37981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0D5773-05D6-4744-9230-E8D2275DE1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AC0561-A808-4E8C-9DFC-B9530009B2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246DC7-3065-45A2-A492-D480BDE63F49}"/>
              </a:ext>
            </a:extLst>
          </p:cNvPr>
          <p:cNvSpPr>
            <a:spLocks noGrp="1"/>
          </p:cNvSpPr>
          <p:nvPr>
            <p:ph type="dt" sz="half" idx="10"/>
          </p:nvPr>
        </p:nvSpPr>
        <p:spPr/>
        <p:txBody>
          <a:bodyPr/>
          <a:lstStyle/>
          <a:p>
            <a:fld id="{98097E38-15C0-4880-BC5F-6480DC51AEE3}" type="datetimeFigureOut">
              <a:rPr lang="en-GB" smtClean="0"/>
              <a:t>25/03/2024</a:t>
            </a:fld>
            <a:endParaRPr lang="en-GB"/>
          </a:p>
        </p:txBody>
      </p:sp>
      <p:sp>
        <p:nvSpPr>
          <p:cNvPr id="5" name="Footer Placeholder 4">
            <a:extLst>
              <a:ext uri="{FF2B5EF4-FFF2-40B4-BE49-F238E27FC236}">
                <a16:creationId xmlns:a16="http://schemas.microsoft.com/office/drawing/2014/main" id="{B29D76AC-7D67-46A0-9A89-D575F3F097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455D95-6F2F-43C6-B793-5D943C06049F}"/>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1301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DF47-A2D6-40B2-BFB4-8822EBE194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FFF2B0-3304-4341-BD60-4176EFFAAA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F6DE7F-657D-42CD-B27C-B5E2AEF5C9A3}"/>
              </a:ext>
            </a:extLst>
          </p:cNvPr>
          <p:cNvSpPr>
            <a:spLocks noGrp="1"/>
          </p:cNvSpPr>
          <p:nvPr>
            <p:ph type="dt" sz="half" idx="10"/>
          </p:nvPr>
        </p:nvSpPr>
        <p:spPr/>
        <p:txBody>
          <a:bodyPr/>
          <a:lstStyle/>
          <a:p>
            <a:fld id="{98097E38-15C0-4880-BC5F-6480DC51AEE3}" type="datetimeFigureOut">
              <a:rPr lang="en-GB" smtClean="0"/>
              <a:t>25/03/2024</a:t>
            </a:fld>
            <a:endParaRPr lang="en-GB"/>
          </a:p>
        </p:txBody>
      </p:sp>
      <p:sp>
        <p:nvSpPr>
          <p:cNvPr id="5" name="Footer Placeholder 4">
            <a:extLst>
              <a:ext uri="{FF2B5EF4-FFF2-40B4-BE49-F238E27FC236}">
                <a16:creationId xmlns:a16="http://schemas.microsoft.com/office/drawing/2014/main" id="{C4C1C2CB-E92D-4ECA-9F5B-A36562E6E4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4900D8-6C54-498E-8673-41342FF5AC2A}"/>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347066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6D51-4AF0-4960-A0BB-3E507DE0A9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2FB0E7-6CE4-45C3-9B23-398E568F08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6F9071-637A-4E6F-9634-2CB32075F702}"/>
              </a:ext>
            </a:extLst>
          </p:cNvPr>
          <p:cNvSpPr>
            <a:spLocks noGrp="1"/>
          </p:cNvSpPr>
          <p:nvPr>
            <p:ph type="dt" sz="half" idx="10"/>
          </p:nvPr>
        </p:nvSpPr>
        <p:spPr/>
        <p:txBody>
          <a:bodyPr/>
          <a:lstStyle/>
          <a:p>
            <a:fld id="{98097E38-15C0-4880-BC5F-6480DC51AEE3}" type="datetimeFigureOut">
              <a:rPr lang="en-GB" smtClean="0"/>
              <a:t>25/03/2024</a:t>
            </a:fld>
            <a:endParaRPr lang="en-GB"/>
          </a:p>
        </p:txBody>
      </p:sp>
      <p:sp>
        <p:nvSpPr>
          <p:cNvPr id="5" name="Footer Placeholder 4">
            <a:extLst>
              <a:ext uri="{FF2B5EF4-FFF2-40B4-BE49-F238E27FC236}">
                <a16:creationId xmlns:a16="http://schemas.microsoft.com/office/drawing/2014/main" id="{BBFF1A18-772A-45B3-8775-BFB8C17B7D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A615F-EC98-4093-9145-F1789B8288F0}"/>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279874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A58D4-63C2-4D27-9032-37D3DF481D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64D837-6CB0-48A1-936D-E16B7D27CF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E35F109-3E3B-4DF4-B2A3-E448325C2F3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A842ED-798D-4C6D-B68D-BF884EDAC602}"/>
              </a:ext>
            </a:extLst>
          </p:cNvPr>
          <p:cNvSpPr>
            <a:spLocks noGrp="1"/>
          </p:cNvSpPr>
          <p:nvPr>
            <p:ph type="dt" sz="half" idx="10"/>
          </p:nvPr>
        </p:nvSpPr>
        <p:spPr/>
        <p:txBody>
          <a:bodyPr/>
          <a:lstStyle/>
          <a:p>
            <a:fld id="{98097E38-15C0-4880-BC5F-6480DC51AEE3}" type="datetimeFigureOut">
              <a:rPr lang="en-GB" smtClean="0"/>
              <a:t>25/03/2024</a:t>
            </a:fld>
            <a:endParaRPr lang="en-GB"/>
          </a:p>
        </p:txBody>
      </p:sp>
      <p:sp>
        <p:nvSpPr>
          <p:cNvPr id="6" name="Footer Placeholder 5">
            <a:extLst>
              <a:ext uri="{FF2B5EF4-FFF2-40B4-BE49-F238E27FC236}">
                <a16:creationId xmlns:a16="http://schemas.microsoft.com/office/drawing/2014/main" id="{0C86331D-832F-4711-A24C-E84EA198BB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43454F-C2B9-4868-93E1-2B77A686CB1F}"/>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305015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3364-95A0-41EC-8D50-7B86BC3AF23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37996D-77AF-407D-8283-F661F2A2DC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6D783A-D842-4F66-AB6A-E0DBCD00E9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831B32-EFC6-44AD-9919-63B1EDE4C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C775B7-314F-4C18-83AA-D9B50536F2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437A90-BD44-4120-A5E9-F9C8C5130B11}"/>
              </a:ext>
            </a:extLst>
          </p:cNvPr>
          <p:cNvSpPr>
            <a:spLocks noGrp="1"/>
          </p:cNvSpPr>
          <p:nvPr>
            <p:ph type="dt" sz="half" idx="10"/>
          </p:nvPr>
        </p:nvSpPr>
        <p:spPr/>
        <p:txBody>
          <a:bodyPr/>
          <a:lstStyle/>
          <a:p>
            <a:fld id="{98097E38-15C0-4880-BC5F-6480DC51AEE3}" type="datetimeFigureOut">
              <a:rPr lang="en-GB" smtClean="0"/>
              <a:t>25/03/2024</a:t>
            </a:fld>
            <a:endParaRPr lang="en-GB"/>
          </a:p>
        </p:txBody>
      </p:sp>
      <p:sp>
        <p:nvSpPr>
          <p:cNvPr id="8" name="Footer Placeholder 7">
            <a:extLst>
              <a:ext uri="{FF2B5EF4-FFF2-40B4-BE49-F238E27FC236}">
                <a16:creationId xmlns:a16="http://schemas.microsoft.com/office/drawing/2014/main" id="{B1C661FB-FE6A-452A-9053-46DA77367F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9C9191-4406-459A-BE5D-466C923A0BC4}"/>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393231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08F3-5A6F-4ABA-9EFA-1B288C2724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E1FE6F-FB8D-40D9-AC27-1C5620B7A396}"/>
              </a:ext>
            </a:extLst>
          </p:cNvPr>
          <p:cNvSpPr>
            <a:spLocks noGrp="1"/>
          </p:cNvSpPr>
          <p:nvPr>
            <p:ph type="dt" sz="half" idx="10"/>
          </p:nvPr>
        </p:nvSpPr>
        <p:spPr/>
        <p:txBody>
          <a:bodyPr/>
          <a:lstStyle/>
          <a:p>
            <a:fld id="{98097E38-15C0-4880-BC5F-6480DC51AEE3}" type="datetimeFigureOut">
              <a:rPr lang="en-GB" smtClean="0"/>
              <a:t>25/03/2024</a:t>
            </a:fld>
            <a:endParaRPr lang="en-GB"/>
          </a:p>
        </p:txBody>
      </p:sp>
      <p:sp>
        <p:nvSpPr>
          <p:cNvPr id="4" name="Footer Placeholder 3">
            <a:extLst>
              <a:ext uri="{FF2B5EF4-FFF2-40B4-BE49-F238E27FC236}">
                <a16:creationId xmlns:a16="http://schemas.microsoft.com/office/drawing/2014/main" id="{4BE25952-8C1A-4DF9-8DE3-A7CEA7D2A71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212EDC-5F22-406D-811A-2119C8BBD8CF}"/>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220759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BB1CA9-1490-418A-A342-E0BC603BD2E4}"/>
              </a:ext>
            </a:extLst>
          </p:cNvPr>
          <p:cNvSpPr>
            <a:spLocks noGrp="1"/>
          </p:cNvSpPr>
          <p:nvPr>
            <p:ph type="dt" sz="half" idx="10"/>
          </p:nvPr>
        </p:nvSpPr>
        <p:spPr/>
        <p:txBody>
          <a:bodyPr/>
          <a:lstStyle/>
          <a:p>
            <a:fld id="{98097E38-15C0-4880-BC5F-6480DC51AEE3}" type="datetimeFigureOut">
              <a:rPr lang="en-GB" smtClean="0"/>
              <a:t>25/03/2024</a:t>
            </a:fld>
            <a:endParaRPr lang="en-GB"/>
          </a:p>
        </p:txBody>
      </p:sp>
      <p:sp>
        <p:nvSpPr>
          <p:cNvPr id="3" name="Footer Placeholder 2">
            <a:extLst>
              <a:ext uri="{FF2B5EF4-FFF2-40B4-BE49-F238E27FC236}">
                <a16:creationId xmlns:a16="http://schemas.microsoft.com/office/drawing/2014/main" id="{A5A881E7-D749-4A42-AB3B-78BCAD828C1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9351B9-B9EB-434F-8081-139EF2734C26}"/>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421951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14FF-645B-4AB6-841A-268FAB941B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F4A040-6482-4776-8AF0-B131D9F54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70FA1BF-C979-418D-8491-5D466D7FA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A01855-70DC-4D1C-80F9-AB0794B00825}"/>
              </a:ext>
            </a:extLst>
          </p:cNvPr>
          <p:cNvSpPr>
            <a:spLocks noGrp="1"/>
          </p:cNvSpPr>
          <p:nvPr>
            <p:ph type="dt" sz="half" idx="10"/>
          </p:nvPr>
        </p:nvSpPr>
        <p:spPr/>
        <p:txBody>
          <a:bodyPr/>
          <a:lstStyle/>
          <a:p>
            <a:fld id="{98097E38-15C0-4880-BC5F-6480DC51AEE3}" type="datetimeFigureOut">
              <a:rPr lang="en-GB" smtClean="0"/>
              <a:t>25/03/2024</a:t>
            </a:fld>
            <a:endParaRPr lang="en-GB"/>
          </a:p>
        </p:txBody>
      </p:sp>
      <p:sp>
        <p:nvSpPr>
          <p:cNvPr id="6" name="Footer Placeholder 5">
            <a:extLst>
              <a:ext uri="{FF2B5EF4-FFF2-40B4-BE49-F238E27FC236}">
                <a16:creationId xmlns:a16="http://schemas.microsoft.com/office/drawing/2014/main" id="{A3A39D48-BADF-47C9-8679-DD70FBBC0B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64F1-EA47-499B-A112-EF3677F76344}"/>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40217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FB458-FED6-4B94-B6B8-73DC97BA5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C6DAD5A-0F6D-4CCD-9BFC-19630E452D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C55002-A12E-454B-8256-5A5D95662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70FC31-CD3B-493A-AC9A-E15BDF980E60}"/>
              </a:ext>
            </a:extLst>
          </p:cNvPr>
          <p:cNvSpPr>
            <a:spLocks noGrp="1"/>
          </p:cNvSpPr>
          <p:nvPr>
            <p:ph type="dt" sz="half" idx="10"/>
          </p:nvPr>
        </p:nvSpPr>
        <p:spPr/>
        <p:txBody>
          <a:bodyPr/>
          <a:lstStyle/>
          <a:p>
            <a:fld id="{98097E38-15C0-4880-BC5F-6480DC51AEE3}" type="datetimeFigureOut">
              <a:rPr lang="en-GB" smtClean="0"/>
              <a:t>25/03/2024</a:t>
            </a:fld>
            <a:endParaRPr lang="en-GB"/>
          </a:p>
        </p:txBody>
      </p:sp>
      <p:sp>
        <p:nvSpPr>
          <p:cNvPr id="6" name="Footer Placeholder 5">
            <a:extLst>
              <a:ext uri="{FF2B5EF4-FFF2-40B4-BE49-F238E27FC236}">
                <a16:creationId xmlns:a16="http://schemas.microsoft.com/office/drawing/2014/main" id="{BCB26D77-FDF8-4CEA-8C45-EC10F090A2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45B901-AC26-4325-A541-DD4013C092A4}"/>
              </a:ext>
            </a:extLst>
          </p:cNvPr>
          <p:cNvSpPr>
            <a:spLocks noGrp="1"/>
          </p:cNvSpPr>
          <p:nvPr>
            <p:ph type="sldNum" sz="quarter" idx="12"/>
          </p:nvPr>
        </p:nvSpPr>
        <p:spPr/>
        <p:txBody>
          <a:bodyPr/>
          <a:lstStyle/>
          <a:p>
            <a:fld id="{B30A8B94-35B6-486E-84C7-75913F99C1CE}" type="slidenum">
              <a:rPr lang="en-GB" smtClean="0"/>
              <a:t>‹#›</a:t>
            </a:fld>
            <a:endParaRPr lang="en-GB"/>
          </a:p>
        </p:txBody>
      </p:sp>
    </p:spTree>
    <p:extLst>
      <p:ext uri="{BB962C8B-B14F-4D97-AF65-F5344CB8AC3E}">
        <p14:creationId xmlns:p14="http://schemas.microsoft.com/office/powerpoint/2010/main" val="4167251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094B1D-E896-4056-8177-D2C3B872B9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234B92-9B56-4948-8940-AF51DD9E5F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2699A3-658F-45B3-991A-D2F334E144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97E38-15C0-4880-BC5F-6480DC51AEE3}" type="datetimeFigureOut">
              <a:rPr lang="en-GB" smtClean="0"/>
              <a:t>25/03/2024</a:t>
            </a:fld>
            <a:endParaRPr lang="en-GB"/>
          </a:p>
        </p:txBody>
      </p:sp>
      <p:sp>
        <p:nvSpPr>
          <p:cNvPr id="5" name="Footer Placeholder 4">
            <a:extLst>
              <a:ext uri="{FF2B5EF4-FFF2-40B4-BE49-F238E27FC236}">
                <a16:creationId xmlns:a16="http://schemas.microsoft.com/office/drawing/2014/main" id="{E294ADFF-207E-4590-9AE3-7C2727415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969F0E5-1A73-4076-AEEB-5F33505788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A8B94-35B6-486E-84C7-75913F99C1CE}" type="slidenum">
              <a:rPr lang="en-GB" smtClean="0"/>
              <a:t>‹#›</a:t>
            </a:fld>
            <a:endParaRPr lang="en-GB"/>
          </a:p>
        </p:txBody>
      </p:sp>
    </p:spTree>
    <p:extLst>
      <p:ext uri="{BB962C8B-B14F-4D97-AF65-F5344CB8AC3E}">
        <p14:creationId xmlns:p14="http://schemas.microsoft.com/office/powerpoint/2010/main" val="2108276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E9F856-D5A8-4C8D-BCF3-4AE46B97DB97}"/>
              </a:ext>
            </a:extLst>
          </p:cNvPr>
          <p:cNvSpPr txBox="1"/>
          <p:nvPr/>
        </p:nvSpPr>
        <p:spPr>
          <a:xfrm>
            <a:off x="278886" y="66338"/>
            <a:ext cx="10823156" cy="338554"/>
          </a:xfrm>
          <a:prstGeom prst="rect">
            <a:avLst/>
          </a:prstGeom>
          <a:noFill/>
        </p:spPr>
        <p:txBody>
          <a:bodyPr wrap="square" rtlCol="0">
            <a:spAutoFit/>
          </a:bodyPr>
          <a:lstStyle/>
          <a:p>
            <a:r>
              <a:rPr lang="en-GB" sz="1600" b="1" dirty="0">
                <a:latin typeface="Twinkl" pitchFamily="2" charset="0"/>
              </a:rPr>
              <a:t>Year 6 Design Technology Pentecost 2 Knowledge Organiser    Golden Thread: Freedom   </a:t>
            </a:r>
          </a:p>
        </p:txBody>
      </p:sp>
      <p:graphicFrame>
        <p:nvGraphicFramePr>
          <p:cNvPr id="6" name="Table 5">
            <a:extLst>
              <a:ext uri="{FF2B5EF4-FFF2-40B4-BE49-F238E27FC236}">
                <a16:creationId xmlns:a16="http://schemas.microsoft.com/office/drawing/2014/main" id="{41793639-854F-4511-A016-167BE6576E2C}"/>
              </a:ext>
            </a:extLst>
          </p:cNvPr>
          <p:cNvGraphicFramePr>
            <a:graphicFrameLocks noGrp="1"/>
          </p:cNvGraphicFramePr>
          <p:nvPr>
            <p:extLst>
              <p:ext uri="{D42A27DB-BD31-4B8C-83A1-F6EECF244321}">
                <p14:modId xmlns:p14="http://schemas.microsoft.com/office/powerpoint/2010/main" val="2765499531"/>
              </p:ext>
            </p:extLst>
          </p:nvPr>
        </p:nvGraphicFramePr>
        <p:xfrm>
          <a:off x="278886" y="448896"/>
          <a:ext cx="10985462" cy="6282438"/>
        </p:xfrm>
        <a:graphic>
          <a:graphicData uri="http://schemas.openxmlformats.org/drawingml/2006/table">
            <a:tbl>
              <a:tblPr firstRow="1" bandRow="1">
                <a:tableStyleId>{5C22544A-7EE6-4342-B048-85BDC9FD1C3A}</a:tableStyleId>
              </a:tblPr>
              <a:tblGrid>
                <a:gridCol w="5492731">
                  <a:extLst>
                    <a:ext uri="{9D8B030D-6E8A-4147-A177-3AD203B41FA5}">
                      <a16:colId xmlns:a16="http://schemas.microsoft.com/office/drawing/2014/main" val="4213787820"/>
                    </a:ext>
                  </a:extLst>
                </a:gridCol>
                <a:gridCol w="5492731">
                  <a:extLst>
                    <a:ext uri="{9D8B030D-6E8A-4147-A177-3AD203B41FA5}">
                      <a16:colId xmlns:a16="http://schemas.microsoft.com/office/drawing/2014/main" val="1501064304"/>
                    </a:ext>
                  </a:extLst>
                </a:gridCol>
              </a:tblGrid>
              <a:tr h="347729">
                <a:tc gridSpan="2">
                  <a:txBody>
                    <a:bodyPr/>
                    <a:lstStyle/>
                    <a:p>
                      <a:pPr algn="ctr"/>
                      <a:r>
                        <a:rPr lang="en-GB" sz="1800" dirty="0">
                          <a:solidFill>
                            <a:schemeClr val="tx1"/>
                          </a:solidFill>
                          <a:latin typeface="Twinkl" pitchFamily="2" charset="0"/>
                        </a:rPr>
                        <a:t>Objectives and Sticky Knowledge – Come Dine with 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410612337"/>
                  </a:ext>
                </a:extLst>
              </a:tr>
              <a:tr h="912356">
                <a:tc gridSpan="2">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u="sng" dirty="0">
                          <a:latin typeface="Twinkl" pitchFamily="2" charset="0"/>
                        </a:rPr>
                        <a:t>Previous Knowledge Recap:</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u="none" dirty="0">
                          <a:latin typeface="Twinkl" pitchFamily="2" charset="0"/>
                        </a:rPr>
                        <a:t>I can use correct tools safely.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u="none" dirty="0">
                          <a:latin typeface="Twinkl" pitchFamily="2" charset="0"/>
                        </a:rPr>
                        <a:t>I can identify key design features.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u="none" dirty="0">
                          <a:latin typeface="Twinkl" pitchFamily="2" charset="0"/>
                        </a:rPr>
                        <a:t>I can say how my design has been successful.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514267331"/>
                  </a:ext>
                </a:extLst>
              </a:tr>
              <a:tr h="3789149">
                <a:tc gridSpan="2">
                  <a:txBody>
                    <a:bodyPr/>
                    <a:lstStyle/>
                    <a:p>
                      <a:pPr algn="l">
                        <a:lnSpc>
                          <a:spcPct val="115000"/>
                        </a:lnSpc>
                        <a:spcAft>
                          <a:spcPts val="0"/>
                        </a:spcAft>
                      </a:pPr>
                      <a:r>
                        <a:rPr lang="en-GB" sz="1600" b="1" u="sng" dirty="0">
                          <a:effectLst/>
                          <a:latin typeface="Twinkl" pitchFamily="2" charset="0"/>
                          <a:ea typeface="Calibri" panose="020F0502020204030204" pitchFamily="34" charset="0"/>
                          <a:cs typeface="Times New Roman" panose="02020603050405020304" pitchFamily="18" charset="0"/>
                        </a:rPr>
                        <a:t>Land Objectives and Sticky Knowledge: </a:t>
                      </a:r>
                    </a:p>
                    <a:p>
                      <a:pPr algn="l">
                        <a:lnSpc>
                          <a:spcPct val="115000"/>
                        </a:lnSpc>
                        <a:spcAft>
                          <a:spcPts val="0"/>
                        </a:spcAft>
                      </a:pPr>
                      <a:endParaRPr lang="en-GB" sz="1600" b="1" u="sng" dirty="0">
                        <a:effectLst/>
                        <a:latin typeface="Twinkl" pitchFamily="2" charset="0"/>
                        <a:ea typeface="Calibri" panose="020F0502020204030204" pitchFamily="34" charset="0"/>
                        <a:cs typeface="Times New Roman" panose="02020603050405020304" pitchFamily="18" charset="0"/>
                      </a:endParaRPr>
                    </a:p>
                    <a:p>
                      <a:pPr algn="l">
                        <a:lnSpc>
                          <a:spcPct val="115000"/>
                        </a:lnSpc>
                        <a:spcAft>
                          <a:spcPts val="0"/>
                        </a:spcAft>
                      </a:pPr>
                      <a:endParaRPr lang="en-GB" sz="1600" b="1" u="sng" dirty="0">
                        <a:effectLst/>
                        <a:latin typeface="Twinkl"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358700002"/>
                  </a:ext>
                </a:extLst>
              </a:tr>
              <a:tr h="1215173">
                <a:tc>
                  <a:txBody>
                    <a:bodyPr/>
                    <a:lstStyle/>
                    <a:p>
                      <a:r>
                        <a:rPr lang="en-GB" sz="1600" b="1" u="sng" dirty="0">
                          <a:latin typeface="Twinkl" pitchFamily="2" charset="0"/>
                        </a:rPr>
                        <a:t>Sea:</a:t>
                      </a:r>
                    </a:p>
                    <a:p>
                      <a:pPr marL="0" indent="0">
                        <a:buFontTx/>
                        <a:buNone/>
                      </a:pPr>
                      <a:r>
                        <a:rPr lang="en-GB" sz="1400" u="none" dirty="0">
                          <a:latin typeface="Twinkl" pitchFamily="2" charset="0"/>
                        </a:rPr>
                        <a:t>Links with ‘Freedom’: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dirty="0">
                          <a:latin typeface="Twinkl" pitchFamily="2" charset="0"/>
                        </a:rPr>
                        <a:t>Links with CST and CKA Values Crown:</a:t>
                      </a:r>
                    </a:p>
                    <a:p>
                      <a:pPr marL="0" indent="0">
                        <a:buFontTx/>
                        <a:buNone/>
                      </a:pPr>
                      <a:endParaRPr lang="en-GB" sz="1400" u="none" dirty="0">
                        <a:latin typeface="Twinkl"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69191"/>
                  </a:ext>
                </a:extLst>
              </a:tr>
            </a:tbl>
          </a:graphicData>
        </a:graphic>
      </p:graphicFrame>
      <p:pic>
        <p:nvPicPr>
          <p:cNvPr id="5" name="Picture 4">
            <a:extLst>
              <a:ext uri="{FF2B5EF4-FFF2-40B4-BE49-F238E27FC236}">
                <a16:creationId xmlns:a16="http://schemas.microsoft.com/office/drawing/2014/main" id="{58567D50-9652-41DC-B099-943E6FC1698D}"/>
              </a:ext>
            </a:extLst>
          </p:cNvPr>
          <p:cNvPicPr/>
          <p:nvPr/>
        </p:nvPicPr>
        <p:blipFill>
          <a:blip r:embed="rId2">
            <a:extLst>
              <a:ext uri="{28A0092B-C50C-407E-A947-70E740481C1C}">
                <a14:useLocalDpi xmlns:a14="http://schemas.microsoft.com/office/drawing/2010/main" val="0"/>
              </a:ext>
            </a:extLst>
          </a:blip>
          <a:stretch>
            <a:fillRect/>
          </a:stretch>
        </p:blipFill>
        <p:spPr>
          <a:xfrm>
            <a:off x="11314078" y="66338"/>
            <a:ext cx="789847" cy="870982"/>
          </a:xfrm>
          <a:prstGeom prst="rect">
            <a:avLst/>
          </a:prstGeom>
        </p:spPr>
      </p:pic>
      <p:graphicFrame>
        <p:nvGraphicFramePr>
          <p:cNvPr id="2" name="Table 1">
            <a:extLst>
              <a:ext uri="{FF2B5EF4-FFF2-40B4-BE49-F238E27FC236}">
                <a16:creationId xmlns:a16="http://schemas.microsoft.com/office/drawing/2014/main" id="{182ECD59-7793-4F1C-BB39-F9044B97A83C}"/>
              </a:ext>
            </a:extLst>
          </p:cNvPr>
          <p:cNvGraphicFramePr>
            <a:graphicFrameLocks noGrp="1"/>
          </p:cNvGraphicFramePr>
          <p:nvPr>
            <p:extLst>
              <p:ext uri="{D42A27DB-BD31-4B8C-83A1-F6EECF244321}">
                <p14:modId xmlns:p14="http://schemas.microsoft.com/office/powerpoint/2010/main" val="2001500553"/>
              </p:ext>
            </p:extLst>
          </p:nvPr>
        </p:nvGraphicFramePr>
        <p:xfrm>
          <a:off x="278886" y="2165442"/>
          <a:ext cx="10985462" cy="3093720"/>
        </p:xfrm>
        <a:graphic>
          <a:graphicData uri="http://schemas.openxmlformats.org/drawingml/2006/table">
            <a:tbl>
              <a:tblPr firstRow="1" bandRow="1">
                <a:tableStyleId>{93296810-A885-4BE3-A3E7-6D5BEEA58F35}</a:tableStyleId>
              </a:tblPr>
              <a:tblGrid>
                <a:gridCol w="3641732">
                  <a:extLst>
                    <a:ext uri="{9D8B030D-6E8A-4147-A177-3AD203B41FA5}">
                      <a16:colId xmlns:a16="http://schemas.microsoft.com/office/drawing/2014/main" val="2614171128"/>
                    </a:ext>
                  </a:extLst>
                </a:gridCol>
                <a:gridCol w="3671865">
                  <a:extLst>
                    <a:ext uri="{9D8B030D-6E8A-4147-A177-3AD203B41FA5}">
                      <a16:colId xmlns:a16="http://schemas.microsoft.com/office/drawing/2014/main" val="3311394127"/>
                    </a:ext>
                  </a:extLst>
                </a:gridCol>
                <a:gridCol w="3671865">
                  <a:extLst>
                    <a:ext uri="{9D8B030D-6E8A-4147-A177-3AD203B41FA5}">
                      <a16:colId xmlns:a16="http://schemas.microsoft.com/office/drawing/2014/main" val="142433583"/>
                    </a:ext>
                  </a:extLst>
                </a:gridCol>
              </a:tblGrid>
              <a:tr h="750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Explain how food ingredients should be stored and give reasons. </a:t>
                      </a:r>
                    </a:p>
                    <a:p>
                      <a:pPr lvl="0"/>
                      <a:endParaRPr lang="en-GB" sz="1100" dirty="0">
                        <a:solidFill>
                          <a:schemeClr val="tx1"/>
                        </a:solidFill>
                        <a:latin typeface="Twinkl"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Work within a budget to create a meal. </a:t>
                      </a:r>
                    </a:p>
                    <a:p>
                      <a:endParaRPr lang="en-GB" sz="1100" b="1" kern="1200" dirty="0">
                        <a:solidFill>
                          <a:schemeClr val="tx1"/>
                        </a:solidFill>
                        <a:effectLst/>
                        <a:latin typeface="Twinkl"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Understand the difference between a savoury and sweet dish. </a:t>
                      </a:r>
                    </a:p>
                    <a:p>
                      <a:pPr lvl="0"/>
                      <a:endParaRPr lang="en-GB" sz="1100" dirty="0">
                        <a:solidFill>
                          <a:schemeClr val="tx1"/>
                        </a:solidFill>
                        <a:latin typeface="Twinkl"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193358517"/>
                  </a:ext>
                </a:extLst>
              </a:tr>
              <a:tr h="1915761">
                <a:tc>
                  <a:txBody>
                    <a:bodyPr/>
                    <a:lstStyle/>
                    <a:p>
                      <a:r>
                        <a:rPr lang="en-GB" sz="800" dirty="0"/>
                        <a:t>Foods should be stored in the refrigerator as soon as possible after purchase or preparation to slow down the growth of bacteria. The refrigerator’s temperature should be set at 4°C or below to keep food safe.</a:t>
                      </a:r>
                    </a:p>
                    <a:p>
                      <a:endParaRPr lang="en-GB" sz="800" kern="1200" dirty="0">
                        <a:solidFill>
                          <a:schemeClr val="tx1"/>
                        </a:solidFill>
                        <a:effectLst/>
                        <a:latin typeface="Twinkl" pitchFamily="2" charset="0"/>
                        <a:ea typeface="+mn-ea"/>
                        <a:cs typeface="+mn-cs"/>
                      </a:endParaRPr>
                    </a:p>
                    <a:p>
                      <a:r>
                        <a:rPr lang="en-GB" sz="800" dirty="0"/>
                        <a:t>Raw meats, poultry, and fish should be stored in separate containers from ready-to-eat foods to prevent cross-contamination. This will help to prevent the spread of bacteria from raw food to other foods.</a:t>
                      </a:r>
                    </a:p>
                    <a:p>
                      <a:endParaRPr lang="en-GB" sz="800" kern="1200" dirty="0">
                        <a:solidFill>
                          <a:schemeClr val="tx1"/>
                        </a:solidFill>
                        <a:effectLst/>
                        <a:latin typeface="Twinkl" pitchFamily="2" charset="0"/>
                        <a:ea typeface="+mn-ea"/>
                        <a:cs typeface="+mn-cs"/>
                      </a:endParaRPr>
                    </a:p>
                    <a:p>
                      <a:r>
                        <a:rPr lang="en-GB" sz="800" dirty="0"/>
                        <a:t>Foods should be stored in airtight containers or wrapped properly to prevent contamination from other foods or from the environment.</a:t>
                      </a:r>
                    </a:p>
                    <a:p>
                      <a:endParaRPr lang="en-GB" sz="800" kern="1200" dirty="0">
                        <a:solidFill>
                          <a:schemeClr val="tx1"/>
                        </a:solidFill>
                        <a:effectLst/>
                        <a:latin typeface="Twinkl" pitchFamily="2" charset="0"/>
                        <a:ea typeface="+mn-ea"/>
                        <a:cs typeface="+mn-cs"/>
                      </a:endParaRPr>
                    </a:p>
                    <a:p>
                      <a:r>
                        <a:rPr lang="en-GB" sz="800" dirty="0"/>
                        <a:t>Label and date all food items with the name of the food and the date it was stored. This will help you keep track of when food should be consumed or thrown out to prevent spoilage.</a:t>
                      </a:r>
                    </a:p>
                    <a:p>
                      <a:endParaRPr lang="en-GB" sz="800" kern="1200" dirty="0">
                        <a:solidFill>
                          <a:schemeClr val="tx1"/>
                        </a:solidFill>
                        <a:effectLst/>
                        <a:latin typeface="Twinkl" pitchFamily="2" charset="0"/>
                        <a:ea typeface="+mn-ea"/>
                        <a:cs typeface="+mn-cs"/>
                      </a:endParaRPr>
                    </a:p>
                    <a:p>
                      <a:r>
                        <a:rPr lang="en-GB" sz="800" dirty="0"/>
                        <a:t>Different foods need to be stored at different temperatures to ensure their safety. Foods that require refrigeration should be stored at 4°C or below while frozen foods should be stored at -18°C or below.</a:t>
                      </a:r>
                      <a:endParaRPr lang="en-GB" sz="800" kern="1200" dirty="0">
                        <a:solidFill>
                          <a:schemeClr val="tx1"/>
                        </a:solidFill>
                        <a:effectLst/>
                        <a:latin typeface="Twinkl"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dirty="0"/>
                        <a:t>Choose foods from each food group. </a:t>
                      </a:r>
                    </a:p>
                    <a:p>
                      <a:endParaRPr lang="en-GB" sz="1100" dirty="0"/>
                    </a:p>
                    <a:p>
                      <a:r>
                        <a:rPr lang="en-GB" sz="1100" dirty="0"/>
                        <a:t>Make sure you have enough food for a week. </a:t>
                      </a:r>
                    </a:p>
                    <a:p>
                      <a:endParaRPr lang="en-GB" sz="1100" dirty="0"/>
                    </a:p>
                    <a:p>
                      <a:r>
                        <a:rPr lang="en-GB" sz="1100" dirty="0"/>
                        <a:t>Stick to the budget you have been set. </a:t>
                      </a:r>
                      <a:endParaRPr lang="en-GB" sz="1100" b="0" kern="1200" dirty="0">
                        <a:solidFill>
                          <a:schemeClr val="tx1"/>
                        </a:solidFill>
                        <a:effectLst/>
                        <a:latin typeface="Twinkl"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800" kern="1200" dirty="0">
                          <a:solidFill>
                            <a:schemeClr val="dk1"/>
                          </a:solidFill>
                          <a:effectLst/>
                          <a:latin typeface="+mn-lt"/>
                          <a:ea typeface="+mn-ea"/>
                          <a:cs typeface="+mn-cs"/>
                        </a:rPr>
                        <a:t>Some examples of savoury foods are:</a:t>
                      </a:r>
                    </a:p>
                    <a:p>
                      <a:r>
                        <a:rPr lang="en-GB" sz="1800" kern="1200" dirty="0">
                          <a:solidFill>
                            <a:schemeClr val="dk1"/>
                          </a:solidFill>
                          <a:effectLst/>
                          <a:latin typeface="+mn-lt"/>
                          <a:ea typeface="+mn-ea"/>
                          <a:cs typeface="+mn-cs"/>
                        </a:rPr>
                        <a:t>- chocolate</a:t>
                      </a:r>
                    </a:p>
                    <a:p>
                      <a:r>
                        <a:rPr lang="en-GB" sz="1800" kern="1200" dirty="0">
                          <a:solidFill>
                            <a:schemeClr val="dk1"/>
                          </a:solidFill>
                          <a:effectLst/>
                          <a:latin typeface="+mn-lt"/>
                          <a:ea typeface="+mn-ea"/>
                          <a:cs typeface="+mn-cs"/>
                        </a:rPr>
                        <a:t>- sweets</a:t>
                      </a:r>
                    </a:p>
                    <a:p>
                      <a:r>
                        <a:rPr lang="en-GB" sz="1800" kern="1200" dirty="0">
                          <a:solidFill>
                            <a:schemeClr val="dk1"/>
                          </a:solidFill>
                          <a:effectLst/>
                          <a:latin typeface="+mn-lt"/>
                          <a:ea typeface="+mn-ea"/>
                          <a:cs typeface="+mn-cs"/>
                        </a:rPr>
                        <a:t>- fruit</a:t>
                      </a:r>
                    </a:p>
                    <a:p>
                      <a:r>
                        <a:rPr lang="en-GB" sz="1800" kern="1200" dirty="0">
                          <a:solidFill>
                            <a:schemeClr val="dk1"/>
                          </a:solidFill>
                          <a:effectLst/>
                          <a:latin typeface="+mn-lt"/>
                          <a:ea typeface="+mn-ea"/>
                          <a:cs typeface="+mn-cs"/>
                        </a:rPr>
                        <a:t>- biscuits </a:t>
                      </a:r>
                    </a:p>
                    <a:p>
                      <a:r>
                        <a:rPr lang="en-GB" sz="1800" kern="1200" dirty="0">
                          <a:solidFill>
                            <a:schemeClr val="dk1"/>
                          </a:solidFill>
                          <a:effectLst/>
                          <a:latin typeface="+mn-lt"/>
                          <a:ea typeface="+mn-ea"/>
                          <a:cs typeface="+mn-cs"/>
                        </a:rPr>
                        <a:t>- cake </a:t>
                      </a:r>
                      <a:endParaRPr lang="en-GB" sz="1100" b="0" kern="1200" dirty="0">
                        <a:solidFill>
                          <a:schemeClr val="tx1"/>
                        </a:solidFill>
                        <a:effectLst/>
                        <a:latin typeface="Twinkl"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38238"/>
                  </a:ext>
                </a:extLst>
              </a:tr>
            </a:tbl>
          </a:graphicData>
        </a:graphic>
      </p:graphicFrame>
      <p:pic>
        <p:nvPicPr>
          <p:cNvPr id="3" name="Picture 2">
            <a:extLst>
              <a:ext uri="{FF2B5EF4-FFF2-40B4-BE49-F238E27FC236}">
                <a16:creationId xmlns:a16="http://schemas.microsoft.com/office/drawing/2014/main" id="{106FDBF9-809D-4D4C-8C33-95BAD053092B}"/>
              </a:ext>
            </a:extLst>
          </p:cNvPr>
          <p:cNvPicPr>
            <a:picLocks noChangeAspect="1"/>
          </p:cNvPicPr>
          <p:nvPr/>
        </p:nvPicPr>
        <p:blipFill>
          <a:blip r:embed="rId3"/>
          <a:stretch>
            <a:fillRect/>
          </a:stretch>
        </p:blipFill>
        <p:spPr>
          <a:xfrm>
            <a:off x="9680714" y="482831"/>
            <a:ext cx="1583634" cy="1682611"/>
          </a:xfrm>
          <a:prstGeom prst="rect">
            <a:avLst/>
          </a:prstGeom>
        </p:spPr>
      </p:pic>
      <p:pic>
        <p:nvPicPr>
          <p:cNvPr id="8" name="Picture 7">
            <a:extLst>
              <a:ext uri="{FF2B5EF4-FFF2-40B4-BE49-F238E27FC236}">
                <a16:creationId xmlns:a16="http://schemas.microsoft.com/office/drawing/2014/main" id="{6970486E-78CF-CC24-C29E-2A73209A52CF}"/>
              </a:ext>
            </a:extLst>
          </p:cNvPr>
          <p:cNvPicPr>
            <a:picLocks noChangeAspect="1"/>
          </p:cNvPicPr>
          <p:nvPr/>
        </p:nvPicPr>
        <p:blipFill>
          <a:blip r:embed="rId4"/>
          <a:stretch>
            <a:fillRect/>
          </a:stretch>
        </p:blipFill>
        <p:spPr>
          <a:xfrm>
            <a:off x="8901363" y="3429000"/>
            <a:ext cx="1885399" cy="1676426"/>
          </a:xfrm>
          <a:prstGeom prst="rect">
            <a:avLst/>
          </a:prstGeom>
        </p:spPr>
      </p:pic>
    </p:spTree>
    <p:extLst>
      <p:ext uri="{BB962C8B-B14F-4D97-AF65-F5344CB8AC3E}">
        <p14:creationId xmlns:p14="http://schemas.microsoft.com/office/powerpoint/2010/main" val="3538820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E9F856-D5A8-4C8D-BCF3-4AE46B97DB97}"/>
              </a:ext>
            </a:extLst>
          </p:cNvPr>
          <p:cNvSpPr txBox="1"/>
          <p:nvPr/>
        </p:nvSpPr>
        <p:spPr>
          <a:xfrm>
            <a:off x="155725" y="5694"/>
            <a:ext cx="8418432" cy="461665"/>
          </a:xfrm>
          <a:prstGeom prst="rect">
            <a:avLst/>
          </a:prstGeom>
          <a:noFill/>
        </p:spPr>
        <p:txBody>
          <a:bodyPr wrap="square" rtlCol="0">
            <a:spAutoFit/>
          </a:bodyPr>
          <a:lstStyle/>
          <a:p>
            <a:r>
              <a:rPr lang="en-GB" sz="2400" b="1" dirty="0">
                <a:latin typeface="Twinkl" pitchFamily="2" charset="0"/>
              </a:rPr>
              <a:t>Year 6 Design Technology Pentecost Knowledge Organiser</a:t>
            </a:r>
            <a:endParaRPr lang="en-GB" sz="2400" b="1" dirty="0">
              <a:solidFill>
                <a:srgbClr val="002060"/>
              </a:solidFill>
              <a:latin typeface="Berlin Sans FB" panose="020E0602020502020306" pitchFamily="34" charset="0"/>
            </a:endParaRPr>
          </a:p>
        </p:txBody>
      </p:sp>
      <p:sp>
        <p:nvSpPr>
          <p:cNvPr id="3" name="Rectangle 2">
            <a:extLst>
              <a:ext uri="{FF2B5EF4-FFF2-40B4-BE49-F238E27FC236}">
                <a16:creationId xmlns:a16="http://schemas.microsoft.com/office/drawing/2014/main" id="{4C0B72FE-23AA-4307-A3D2-B138A7C25242}"/>
              </a:ext>
            </a:extLst>
          </p:cNvPr>
          <p:cNvSpPr/>
          <p:nvPr/>
        </p:nvSpPr>
        <p:spPr>
          <a:xfrm>
            <a:off x="223635" y="467359"/>
            <a:ext cx="6927587" cy="1200329"/>
          </a:xfrm>
          <a:prstGeom prst="rect">
            <a:avLst/>
          </a:prstGeom>
        </p:spPr>
        <p:txBody>
          <a:bodyPr wrap="square">
            <a:spAutoFit/>
          </a:bodyPr>
          <a:lstStyle/>
          <a:p>
            <a:endParaRPr lang="en-GB" b="1" u="sng" dirty="0">
              <a:latin typeface="Twinkl" pitchFamily="2" charset="0"/>
            </a:endParaRPr>
          </a:p>
          <a:p>
            <a:endParaRPr lang="en-GB" b="1" u="sng" dirty="0">
              <a:latin typeface="Twinkl" pitchFamily="2" charset="0"/>
            </a:endParaRPr>
          </a:p>
          <a:p>
            <a:endParaRPr lang="en-GB" b="1" u="sng" dirty="0">
              <a:latin typeface="Twinkl" pitchFamily="2" charset="0"/>
            </a:endParaRPr>
          </a:p>
          <a:p>
            <a:endParaRPr lang="en-GB" b="1" u="sng" dirty="0">
              <a:latin typeface="Twinkl" pitchFamily="2" charset="0"/>
            </a:endParaRPr>
          </a:p>
        </p:txBody>
      </p:sp>
      <p:sp>
        <p:nvSpPr>
          <p:cNvPr id="2" name="TextBox 1">
            <a:extLst>
              <a:ext uri="{FF2B5EF4-FFF2-40B4-BE49-F238E27FC236}">
                <a16:creationId xmlns:a16="http://schemas.microsoft.com/office/drawing/2014/main" id="{CBFCEF1D-9391-4D6D-9566-006A8DFA8D98}"/>
              </a:ext>
            </a:extLst>
          </p:cNvPr>
          <p:cNvSpPr txBox="1"/>
          <p:nvPr/>
        </p:nvSpPr>
        <p:spPr>
          <a:xfrm>
            <a:off x="9579439" y="1067523"/>
            <a:ext cx="2458070" cy="3108543"/>
          </a:xfrm>
          <a:prstGeom prst="rect">
            <a:avLst/>
          </a:prstGeom>
          <a:noFill/>
        </p:spPr>
        <p:txBody>
          <a:bodyPr wrap="square" rtlCol="0">
            <a:spAutoFit/>
          </a:bodyPr>
          <a:lstStyle/>
          <a:p>
            <a:pPr fontAlgn="base"/>
            <a:r>
              <a:rPr lang="en-GB" sz="1400" b="1" u="sng" dirty="0">
                <a:latin typeface="Twinkl" pitchFamily="2" charset="0"/>
              </a:rPr>
              <a:t>Sky Objectives: </a:t>
            </a:r>
            <a:r>
              <a:rPr lang="en-GB" sz="1400" b="1" u="sng" dirty="0">
                <a:solidFill>
                  <a:schemeClr val="dk1"/>
                </a:solidFill>
                <a:latin typeface="Twinkl" pitchFamily="2" charset="0"/>
              </a:rPr>
              <a:t> </a:t>
            </a:r>
          </a:p>
          <a:p>
            <a:r>
              <a:rPr lang="en-GB" sz="1400" dirty="0">
                <a:solidFill>
                  <a:schemeClr val="dk1"/>
                </a:solidFill>
                <a:latin typeface="Twinkl" pitchFamily="2" charset="0"/>
              </a:rPr>
              <a:t>1. Designing a stable structure able to support its own weight, with focus on triangulation</a:t>
            </a:r>
          </a:p>
          <a:p>
            <a:r>
              <a:rPr lang="en-GB" sz="1400" dirty="0">
                <a:solidFill>
                  <a:schemeClr val="dk1"/>
                </a:solidFill>
                <a:latin typeface="Twinkl" pitchFamily="2" charset="0"/>
              </a:rPr>
              <a:t>2. Select appropriate tools and equipment for particular tasks, using these safely and accurately e.g. saws.</a:t>
            </a:r>
          </a:p>
          <a:p>
            <a:r>
              <a:rPr lang="en-GB" sz="1400" dirty="0">
                <a:solidFill>
                  <a:schemeClr val="dk1"/>
                </a:solidFill>
                <a:latin typeface="Twinkl" pitchFamily="2" charset="0"/>
              </a:rPr>
              <a:t>3. Suggesting points for improvements for own design and those designed by others</a:t>
            </a:r>
          </a:p>
        </p:txBody>
      </p:sp>
      <p:pic>
        <p:nvPicPr>
          <p:cNvPr id="12" name="Picture 11">
            <a:extLst>
              <a:ext uri="{FF2B5EF4-FFF2-40B4-BE49-F238E27FC236}">
                <a16:creationId xmlns:a16="http://schemas.microsoft.com/office/drawing/2014/main" id="{8B2DFCF0-D818-478C-B411-8D9590EAE47A}"/>
              </a:ext>
            </a:extLst>
          </p:cNvPr>
          <p:cNvPicPr>
            <a:picLocks noChangeAspect="1"/>
          </p:cNvPicPr>
          <p:nvPr/>
        </p:nvPicPr>
        <p:blipFill>
          <a:blip r:embed="rId2"/>
          <a:stretch>
            <a:fillRect/>
          </a:stretch>
        </p:blipFill>
        <p:spPr>
          <a:xfrm>
            <a:off x="11168259" y="40933"/>
            <a:ext cx="869249" cy="923577"/>
          </a:xfrm>
          <a:prstGeom prst="rect">
            <a:avLst/>
          </a:prstGeom>
        </p:spPr>
      </p:pic>
      <p:pic>
        <p:nvPicPr>
          <p:cNvPr id="6" name="Picture 5">
            <a:extLst>
              <a:ext uri="{FF2B5EF4-FFF2-40B4-BE49-F238E27FC236}">
                <a16:creationId xmlns:a16="http://schemas.microsoft.com/office/drawing/2014/main" id="{E397A2F1-DA11-2B59-30BC-9AF08C657B64}"/>
              </a:ext>
            </a:extLst>
          </p:cNvPr>
          <p:cNvPicPr>
            <a:picLocks noChangeAspect="1"/>
          </p:cNvPicPr>
          <p:nvPr/>
        </p:nvPicPr>
        <p:blipFill>
          <a:blip r:embed="rId3"/>
          <a:stretch>
            <a:fillRect/>
          </a:stretch>
        </p:blipFill>
        <p:spPr>
          <a:xfrm>
            <a:off x="154491" y="502721"/>
            <a:ext cx="6121715" cy="4864350"/>
          </a:xfrm>
          <a:prstGeom prst="rect">
            <a:avLst/>
          </a:prstGeom>
        </p:spPr>
      </p:pic>
      <p:pic>
        <p:nvPicPr>
          <p:cNvPr id="11" name="Picture 10">
            <a:extLst>
              <a:ext uri="{FF2B5EF4-FFF2-40B4-BE49-F238E27FC236}">
                <a16:creationId xmlns:a16="http://schemas.microsoft.com/office/drawing/2014/main" id="{90F0A445-958E-E988-1A11-EC19AACC825E}"/>
              </a:ext>
            </a:extLst>
          </p:cNvPr>
          <p:cNvPicPr>
            <a:picLocks noChangeAspect="1"/>
          </p:cNvPicPr>
          <p:nvPr/>
        </p:nvPicPr>
        <p:blipFill>
          <a:blip r:embed="rId4"/>
          <a:stretch>
            <a:fillRect/>
          </a:stretch>
        </p:blipFill>
        <p:spPr>
          <a:xfrm>
            <a:off x="6276206" y="502721"/>
            <a:ext cx="2844946" cy="3740342"/>
          </a:xfrm>
          <a:prstGeom prst="rect">
            <a:avLst/>
          </a:prstGeom>
        </p:spPr>
      </p:pic>
      <p:pic>
        <p:nvPicPr>
          <p:cNvPr id="14" name="Picture 13">
            <a:extLst>
              <a:ext uri="{FF2B5EF4-FFF2-40B4-BE49-F238E27FC236}">
                <a16:creationId xmlns:a16="http://schemas.microsoft.com/office/drawing/2014/main" id="{D95351FE-DC40-B704-E850-69A4E96D4571}"/>
              </a:ext>
            </a:extLst>
          </p:cNvPr>
          <p:cNvPicPr>
            <a:picLocks noChangeAspect="1"/>
          </p:cNvPicPr>
          <p:nvPr/>
        </p:nvPicPr>
        <p:blipFill>
          <a:blip r:embed="rId5"/>
          <a:stretch>
            <a:fillRect/>
          </a:stretch>
        </p:blipFill>
        <p:spPr>
          <a:xfrm>
            <a:off x="154491" y="5573577"/>
            <a:ext cx="6719275" cy="1231281"/>
          </a:xfrm>
          <a:prstGeom prst="rect">
            <a:avLst/>
          </a:prstGeom>
        </p:spPr>
      </p:pic>
      <p:pic>
        <p:nvPicPr>
          <p:cNvPr id="16" name="Picture 15">
            <a:extLst>
              <a:ext uri="{FF2B5EF4-FFF2-40B4-BE49-F238E27FC236}">
                <a16:creationId xmlns:a16="http://schemas.microsoft.com/office/drawing/2014/main" id="{BF205EC6-90DD-4FF8-49A2-0A5C20F5163E}"/>
              </a:ext>
            </a:extLst>
          </p:cNvPr>
          <p:cNvPicPr>
            <a:picLocks noChangeAspect="1"/>
          </p:cNvPicPr>
          <p:nvPr/>
        </p:nvPicPr>
        <p:blipFill>
          <a:blip r:embed="rId6"/>
          <a:stretch>
            <a:fillRect/>
          </a:stretch>
        </p:blipFill>
        <p:spPr>
          <a:xfrm>
            <a:off x="8082456" y="4306256"/>
            <a:ext cx="3184634" cy="2498602"/>
          </a:xfrm>
          <a:prstGeom prst="rect">
            <a:avLst/>
          </a:prstGeom>
        </p:spPr>
      </p:pic>
    </p:spTree>
    <p:extLst>
      <p:ext uri="{BB962C8B-B14F-4D97-AF65-F5344CB8AC3E}">
        <p14:creationId xmlns:p14="http://schemas.microsoft.com/office/powerpoint/2010/main" val="1942008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27A41CD5BF3941BF5285BBDA01E5FF" ma:contentTypeVersion="14" ma:contentTypeDescription="Create a new document." ma:contentTypeScope="" ma:versionID="62c42a0d9ae472dad6fd973887ab6911">
  <xsd:schema xmlns:xsd="http://www.w3.org/2001/XMLSchema" xmlns:xs="http://www.w3.org/2001/XMLSchema" xmlns:p="http://schemas.microsoft.com/office/2006/metadata/properties" xmlns:ns2="3f62ac39-3e8f-4c56-8e1b-bafe29de1438" xmlns:ns3="ac3fc4de-090d-431f-af22-59a1de8c6d62" targetNamespace="http://schemas.microsoft.com/office/2006/metadata/properties" ma:root="true" ma:fieldsID="750fed29a6847da8f67ff863f1d3c446" ns2:_="" ns3:_="">
    <xsd:import namespace="3f62ac39-3e8f-4c56-8e1b-bafe29de1438"/>
    <xsd:import namespace="ac3fc4de-090d-431f-af22-59a1de8c6d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62ac39-3e8f-4c56-8e1b-bafe29de14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fc646e7-1ca0-4c93-8f68-1daae343595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3fc4de-090d-431f-af22-59a1de8c6d6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265b8eb-7f42-40bc-9c04-e169f5e2607a}" ma:internalName="TaxCatchAll" ma:showField="CatchAllData" ma:web="ac3fc4de-090d-431f-af22-59a1de8c6d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c3fc4de-090d-431f-af22-59a1de8c6d62" xsi:nil="true"/>
    <lcf76f155ced4ddcb4097134ff3c332f xmlns="3f62ac39-3e8f-4c56-8e1b-bafe29de143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9B0743-848A-4FF8-A870-A6E82A3FB76E}"/>
</file>

<file path=customXml/itemProps2.xml><?xml version="1.0" encoding="utf-8"?>
<ds:datastoreItem xmlns:ds="http://schemas.openxmlformats.org/officeDocument/2006/customXml" ds:itemID="{8206531F-EE9F-40BE-A44F-CAD1201D7D25}"/>
</file>

<file path=customXml/itemProps3.xml><?xml version="1.0" encoding="utf-8"?>
<ds:datastoreItem xmlns:ds="http://schemas.openxmlformats.org/officeDocument/2006/customXml" ds:itemID="{BEA5BFDC-DBDB-4D92-B397-E010BE9F255C}"/>
</file>

<file path=docProps/app.xml><?xml version="1.0" encoding="utf-8"?>
<Properties xmlns="http://schemas.openxmlformats.org/officeDocument/2006/extended-properties" xmlns:vt="http://schemas.openxmlformats.org/officeDocument/2006/docPropsVTypes">
  <TotalTime>100169</TotalTime>
  <Words>382</Words>
  <Application>Microsoft Office PowerPoint</Application>
  <PresentationFormat>Widescreen</PresentationFormat>
  <Paragraphs>40</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Berlin Sans FB</vt:lpstr>
      <vt:lpstr>Calibri</vt:lpstr>
      <vt:lpstr>Calibri Light</vt:lpstr>
      <vt:lpstr>Twinkl</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Watts</dc:creator>
  <cp:lastModifiedBy>Katie Rayner</cp:lastModifiedBy>
  <cp:revision>65</cp:revision>
  <cp:lastPrinted>2022-09-20T11:06:43Z</cp:lastPrinted>
  <dcterms:created xsi:type="dcterms:W3CDTF">2021-04-18T19:16:43Z</dcterms:created>
  <dcterms:modified xsi:type="dcterms:W3CDTF">2024-03-25T14:43:24Z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0x0101003227A41CD5BF3941BF5285BBDA01E5FF</vt:lpwstr>
  </property>
</Properties>
</file>