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37003-307B-4C32-BAE5-1EB95970D5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3A9B22-B75B-4461-B5B3-CEB9CC0F03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EBFF7-6832-4FD8-AB18-CB1AAD5CC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2CDC5-4B7E-467F-88A4-8B4E3508D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7936E-B1D8-4E5B-A29B-A9EE2AE22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179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406CE-F738-4E82-A706-2C93912FE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70B8A4-4830-4E76-B1C7-18ABD4878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B4F9B-0621-47C6-B272-FAF5FFC60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E03C2-18B6-4AEE-A8EA-00D21AD1C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CBF4E-C161-41CF-B9E6-EF4A476BC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11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0D5773-05D6-4744-9230-E8D2275DE1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AC0561-A808-4E8C-9DFC-B9530009B2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46DC7-3065-45A2-A492-D480BDE63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D76AC-7D67-46A0-9A89-D575F3F09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55D95-6F2F-43C6-B793-5D943C060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2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9DF47-A2D6-40B2-BFB4-8822EBE19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FF2B0-3304-4341-BD60-4176EFFAA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6DE7F-657D-42CD-B27C-B5E2AEF5C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1C2CB-E92D-4ECA-9F5B-A36562E6E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4900D8-6C54-498E-8673-41342FF5A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660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C6D51-4AF0-4960-A0BB-3E507DE0A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2FB0E7-6CE4-45C3-9B23-398E568F0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F9071-637A-4E6F-9634-2CB32075F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FF1A18-772A-45B3-8775-BFB8C17B7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A615F-EC98-4093-9145-F1789B828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74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A58D4-63C2-4D27-9032-37D3DF481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4D837-6CB0-48A1-936D-E16B7D27CF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35F109-3E3B-4DF4-B2A3-E448325C2F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A842ED-798D-4C6D-B68D-BF884EDAC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86331D-832F-4711-A24C-E84EA198B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43454F-C2B9-4868-93E1-2B77A686C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151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93364-95A0-41EC-8D50-7B86BC3AF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7996D-77AF-407D-8283-F661F2A2D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6D783A-D842-4F66-AB6A-E0DBCD00E9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831B32-EFC6-44AD-9919-63B1EDE4C0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C775B7-314F-4C18-83AA-D9B50536F2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437A90-BD44-4120-A5E9-F9C8C5130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C661FB-FE6A-452A-9053-46DA77367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9C9191-4406-459A-BE5D-466C923A0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318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208F3-5A6F-4ABA-9EFA-1B288C272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E1FE6F-FB8D-40D9-AC27-1C5620B7A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E25952-8C1A-4DF9-8DE3-A7CEA7D2A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212EDC-5F22-406D-811A-2119C8BBD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59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BB1CA9-1490-418A-A342-E0BC603BD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A881E7-D749-4A42-AB3B-78BCAD828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9351B9-B9EB-434F-8081-139EF2734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514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A14FF-645B-4AB6-841A-268FAB941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4A040-6482-4776-8AF0-B131D9F54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0FA1BF-C979-418D-8491-5D466D7FA5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A01855-70DC-4D1C-80F9-AB0794B00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A39D48-BADF-47C9-8679-DD70FBBC0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DB64F1-EA47-499B-A112-EF3677F76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77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FB458-FED6-4B94-B6B8-73DC97BA5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6DAD5A-0F6D-4CCD-9BFC-19630E452D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C55002-A12E-454B-8256-5A5D956623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70FC31-CD3B-493A-AC9A-E15BDF980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B26D77-FDF8-4CEA-8C45-EC10F090A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45B901-AC26-4325-A541-DD4013C09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251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094B1D-E896-4056-8177-D2C3B872B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234B92-9B56-4948-8940-AF51DD9E5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699A3-658F-45B3-991A-D2F334E144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97E38-15C0-4880-BC5F-6480DC51AEE3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4ADFF-207E-4590-9AE3-7C2727415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9F0E5-1A73-4076-AEEB-5F33505788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276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1E9F856-D5A8-4C8D-BCF3-4AE46B97DB97}"/>
              </a:ext>
            </a:extLst>
          </p:cNvPr>
          <p:cNvSpPr txBox="1"/>
          <p:nvPr/>
        </p:nvSpPr>
        <p:spPr>
          <a:xfrm>
            <a:off x="94995" y="66338"/>
            <a:ext cx="108231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7030A0"/>
                </a:solidFill>
                <a:latin typeface="Twinkl" pitchFamily="2" charset="0"/>
              </a:rPr>
              <a:t>Year 6 Pentecost 2 Computing Knowledge Organiser                       Golden Thread: Freedom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793639-854F-4511-A016-167BE6576E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211499"/>
              </p:ext>
            </p:extLst>
          </p:nvPr>
        </p:nvGraphicFramePr>
        <p:xfrm>
          <a:off x="278886" y="605246"/>
          <a:ext cx="10985462" cy="6186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2731">
                  <a:extLst>
                    <a:ext uri="{9D8B030D-6E8A-4147-A177-3AD203B41FA5}">
                      <a16:colId xmlns:a16="http://schemas.microsoft.com/office/drawing/2014/main" val="4213787820"/>
                    </a:ext>
                  </a:extLst>
                </a:gridCol>
                <a:gridCol w="5492731">
                  <a:extLst>
                    <a:ext uri="{9D8B030D-6E8A-4147-A177-3AD203B41FA5}">
                      <a16:colId xmlns:a16="http://schemas.microsoft.com/office/drawing/2014/main" val="1131396428"/>
                    </a:ext>
                  </a:extLst>
                </a:gridCol>
              </a:tblGrid>
              <a:tr h="3477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7030A0"/>
                          </a:solidFill>
                          <a:latin typeface="Twinkl" pitchFamily="2" charset="0"/>
                        </a:rPr>
                        <a:t>Objectives and Sticky Knowledge – </a:t>
                      </a:r>
                      <a:r>
                        <a:rPr lang="en-GB" sz="1800" b="1" u="sng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Programming B</a:t>
                      </a:r>
                      <a:endParaRPr lang="en-GB" sz="1800" b="1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612337"/>
                  </a:ext>
                </a:extLst>
              </a:tr>
              <a:tr h="91235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sng" dirty="0">
                          <a:latin typeface="Twinkl" pitchFamily="2" charset="0"/>
                        </a:rPr>
                        <a:t>Previous Knowledge Recap:</a:t>
                      </a:r>
                    </a:p>
                    <a:p>
                      <a:pPr lvl="0"/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Twinkl" pitchFamily="2" charset="0"/>
                          <a:ea typeface="+mn-ea"/>
                          <a:cs typeface="+mn-cs"/>
                        </a:rPr>
                        <a:t>1. I know that permission is needed when recording another person. </a:t>
                      </a:r>
                    </a:p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Twinkl" pitchFamily="2" charset="0"/>
                          <a:ea typeface="+mn-ea"/>
                          <a:cs typeface="+mn-cs"/>
                        </a:rPr>
                        <a:t>2. I know  that  videos of other people must not be shared anywhere without the person’s consent, or consent of an adult.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267331"/>
                  </a:ext>
                </a:extLst>
              </a:tr>
              <a:tr h="3203403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u="sng" dirty="0">
                          <a:effectLst/>
                          <a:latin typeface="Twinkl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Land Objectives and Sticky Knowledge: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 u="sng" dirty="0">
                        <a:effectLst/>
                        <a:latin typeface="Twinkl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700002"/>
                  </a:ext>
                </a:extLst>
              </a:tr>
              <a:tr h="1215173">
                <a:tc>
                  <a:txBody>
                    <a:bodyPr/>
                    <a:lstStyle/>
                    <a:p>
                      <a:r>
                        <a:rPr lang="en-GB" sz="1600" b="1" u="sng" dirty="0">
                          <a:latin typeface="Twinkl" pitchFamily="2" charset="0"/>
                        </a:rPr>
                        <a:t>Sea: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400" u="none" dirty="0">
                          <a:latin typeface="Twinkl" pitchFamily="2" charset="0"/>
                        </a:rPr>
                        <a:t>Links with Freedom: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none" dirty="0">
                          <a:latin typeface="Twinkl" pitchFamily="2" charset="0"/>
                        </a:rPr>
                        <a:t>Links with CST and CKA Values Crown: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GB" sz="1400" u="none" dirty="0">
                        <a:latin typeface="Twinkl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6919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58567D50-9652-41DC-B099-943E6FC1698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4078" y="66338"/>
            <a:ext cx="789847" cy="870982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82ECD59-7793-4F1C-BB39-F9044B97A8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930939"/>
              </p:ext>
            </p:extLst>
          </p:nvPr>
        </p:nvGraphicFramePr>
        <p:xfrm>
          <a:off x="278886" y="2412398"/>
          <a:ext cx="10744714" cy="31822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31568">
                  <a:extLst>
                    <a:ext uri="{9D8B030D-6E8A-4147-A177-3AD203B41FA5}">
                      <a16:colId xmlns:a16="http://schemas.microsoft.com/office/drawing/2014/main" val="2614171128"/>
                    </a:ext>
                  </a:extLst>
                </a:gridCol>
                <a:gridCol w="3656573">
                  <a:extLst>
                    <a:ext uri="{9D8B030D-6E8A-4147-A177-3AD203B41FA5}">
                      <a16:colId xmlns:a16="http://schemas.microsoft.com/office/drawing/2014/main" val="3311394127"/>
                    </a:ext>
                  </a:extLst>
                </a:gridCol>
                <a:gridCol w="3656573">
                  <a:extLst>
                    <a:ext uri="{9D8B030D-6E8A-4147-A177-3AD203B41FA5}">
                      <a16:colId xmlns:a16="http://schemas.microsoft.com/office/drawing/2014/main" val="96628628"/>
                    </a:ext>
                  </a:extLst>
                </a:gridCol>
              </a:tblGrid>
              <a:tr h="957188">
                <a:tc>
                  <a:txBody>
                    <a:bodyPr/>
                    <a:lstStyle/>
                    <a:p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explain that selection can control the flow of a program.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update a variable with a user input</a:t>
                      </a:r>
                    </a:p>
                    <a:p>
                      <a:pPr lvl="0"/>
                      <a:endParaRPr lang="en-GB" sz="1400" b="1" kern="1200" dirty="0">
                        <a:solidFill>
                          <a:schemeClr val="tx1"/>
                        </a:solidFill>
                        <a:effectLst/>
                        <a:latin typeface="Twinkl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use an conditional statement to compare a variable to a value</a:t>
                      </a:r>
                    </a:p>
                    <a:p>
                      <a:pPr lvl="0"/>
                      <a:endParaRPr lang="en-GB" sz="1400" b="1" kern="1200" dirty="0">
                        <a:solidFill>
                          <a:schemeClr val="tx1"/>
                        </a:solidFill>
                        <a:effectLst/>
                        <a:latin typeface="Twinkl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358517"/>
                  </a:ext>
                </a:extLst>
              </a:tr>
              <a:tr h="1915761"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can identify examples of conditions in the real world</a:t>
                      </a:r>
                    </a:p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can use a variable in an if, then, else statement to select the flow of a program</a:t>
                      </a:r>
                    </a:p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can determine the flow of a program using selection</a:t>
                      </a:r>
                    </a:p>
                    <a:p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Twinkl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can use a condition to change a variable</a:t>
                      </a:r>
                    </a:p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can experiment with different physical inputs</a:t>
                      </a:r>
                    </a:p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can explain that checking a variable doesn’t change its value. </a:t>
                      </a:r>
                    </a:p>
                    <a:p>
                      <a:pPr lvl="0"/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Twinkl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can use an operand (e.g. &lt;&gt;=) in an if, then statement</a:t>
                      </a:r>
                    </a:p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can explain the importance of the order of conditions in else, if statements</a:t>
                      </a:r>
                    </a:p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can modify a program to achieve a different outcome</a:t>
                      </a:r>
                    </a:p>
                    <a:p>
                      <a:pPr lvl="0"/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Twinkl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38238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0C85A77B-255E-460B-89F3-99B84B0CC5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0191" y="436681"/>
            <a:ext cx="954157" cy="963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820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1E9F856-D5A8-4C8D-BCF3-4AE46B97DB97}"/>
              </a:ext>
            </a:extLst>
          </p:cNvPr>
          <p:cNvSpPr txBox="1"/>
          <p:nvPr/>
        </p:nvSpPr>
        <p:spPr>
          <a:xfrm>
            <a:off x="155725" y="5694"/>
            <a:ext cx="7063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7030A0"/>
                </a:solidFill>
                <a:latin typeface="Twinkl" pitchFamily="2" charset="0"/>
              </a:rPr>
              <a:t>Year 6 Computing Pentecost 2 Knowledge Organiser</a:t>
            </a:r>
            <a:endParaRPr lang="en-GB" sz="2400" b="1" dirty="0">
              <a:solidFill>
                <a:srgbClr val="7030A0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C0B72FE-23AA-4307-A3D2-B138A7C25242}"/>
              </a:ext>
            </a:extLst>
          </p:cNvPr>
          <p:cNvSpPr/>
          <p:nvPr/>
        </p:nvSpPr>
        <p:spPr>
          <a:xfrm>
            <a:off x="223635" y="467359"/>
            <a:ext cx="69275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b="1" u="sng" dirty="0">
              <a:latin typeface="Twinkl" pitchFamily="2" charset="0"/>
            </a:endParaRPr>
          </a:p>
          <a:p>
            <a:endParaRPr lang="en-GB" b="1" u="sng" dirty="0">
              <a:latin typeface="Twinkl" pitchFamily="2" charset="0"/>
            </a:endParaRPr>
          </a:p>
          <a:p>
            <a:endParaRPr lang="en-GB" b="1" u="sng" dirty="0">
              <a:latin typeface="Twinkl" pitchFamily="2" charset="0"/>
            </a:endParaRPr>
          </a:p>
          <a:p>
            <a:endParaRPr lang="en-GB" b="1" u="sng" dirty="0">
              <a:latin typeface="Twinkl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B112AD-9A01-497F-8605-04967D4D32D4}"/>
              </a:ext>
            </a:extLst>
          </p:cNvPr>
          <p:cNvSpPr txBox="1"/>
          <p:nvPr/>
        </p:nvSpPr>
        <p:spPr>
          <a:xfrm>
            <a:off x="223635" y="532875"/>
            <a:ext cx="502339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sz="2000" b="1" u="sng" dirty="0">
                <a:solidFill>
                  <a:srgbClr val="7030A0"/>
                </a:solidFill>
                <a:latin typeface="Twinkl" pitchFamily="2" charset="0"/>
              </a:rPr>
              <a:t>Sky Objectives: </a:t>
            </a:r>
            <a:r>
              <a:rPr lang="en-GB" b="1" u="sng" dirty="0">
                <a:solidFill>
                  <a:srgbClr val="7030A0"/>
                </a:solidFill>
                <a:latin typeface="Twinkl" pitchFamily="2" charset="0"/>
              </a:rPr>
              <a:t> </a:t>
            </a:r>
            <a:endParaRPr lang="en-GB" sz="2400" b="1" u="sng" dirty="0">
              <a:solidFill>
                <a:srgbClr val="7030A0"/>
              </a:solidFill>
              <a:latin typeface="Twinkl" pitchFamily="2" charset="0"/>
            </a:endParaRPr>
          </a:p>
          <a:p>
            <a:pPr lvl="0"/>
            <a:r>
              <a:rPr lang="en-GB" dirty="0">
                <a:solidFill>
                  <a:srgbClr val="7030A0"/>
                </a:solidFill>
                <a:latin typeface="Twinkl" pitchFamily="2" charset="0"/>
              </a:rPr>
              <a:t>Use variables in programs in order to influence a value.</a:t>
            </a:r>
          </a:p>
          <a:p>
            <a:pPr lvl="0"/>
            <a:r>
              <a:rPr lang="en-GB" dirty="0">
                <a:solidFill>
                  <a:srgbClr val="7030A0"/>
                </a:solidFill>
                <a:latin typeface="Twinkl" pitchFamily="2" charset="0"/>
              </a:rPr>
              <a:t>Collect, present and evaluate data that is easily understandable to a given audience.</a:t>
            </a:r>
          </a:p>
          <a:p>
            <a:r>
              <a:rPr lang="en-GB" dirty="0">
                <a:solidFill>
                  <a:srgbClr val="7030A0"/>
                </a:solidFill>
                <a:latin typeface="Twinkl" pitchFamily="2" charset="0"/>
              </a:rPr>
              <a:t>Demonstrate the safe and respectful use of a broad range of technologies grounded in the understanding of the importance of privacy, consent and respect.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423DE39-EDFE-4153-9ED7-17871A7562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38" y="532875"/>
            <a:ext cx="930953" cy="93999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EBCA245-C93B-377C-12DC-84A3D30E22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725" y="3148976"/>
            <a:ext cx="5023393" cy="363382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697190F-60E1-3D84-AF86-88E6C6BD46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4974" y="532874"/>
            <a:ext cx="5023391" cy="6019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008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27A41CD5BF3941BF5285BBDA01E5FF" ma:contentTypeVersion="14" ma:contentTypeDescription="Create a new document." ma:contentTypeScope="" ma:versionID="62c42a0d9ae472dad6fd973887ab6911">
  <xsd:schema xmlns:xsd="http://www.w3.org/2001/XMLSchema" xmlns:xs="http://www.w3.org/2001/XMLSchema" xmlns:p="http://schemas.microsoft.com/office/2006/metadata/properties" xmlns:ns2="3f62ac39-3e8f-4c56-8e1b-bafe29de1438" xmlns:ns3="ac3fc4de-090d-431f-af22-59a1de8c6d62" targetNamespace="http://schemas.microsoft.com/office/2006/metadata/properties" ma:root="true" ma:fieldsID="750fed29a6847da8f67ff863f1d3c446" ns2:_="" ns3:_="">
    <xsd:import namespace="3f62ac39-3e8f-4c56-8e1b-bafe29de1438"/>
    <xsd:import namespace="ac3fc4de-090d-431f-af22-59a1de8c6d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62ac39-3e8f-4c56-8e1b-bafe29de14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cfc646e7-1ca0-4c93-8f68-1daae343595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3fc4de-090d-431f-af22-59a1de8c6d62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f265b8eb-7f42-40bc-9c04-e169f5e2607a}" ma:internalName="TaxCatchAll" ma:showField="CatchAllData" ma:web="ac3fc4de-090d-431f-af22-59a1de8c6d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c3fc4de-090d-431f-af22-59a1de8c6d62" xsi:nil="true"/>
    <lcf76f155ced4ddcb4097134ff3c332f xmlns="3f62ac39-3e8f-4c56-8e1b-bafe29de143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7D32B74-1378-4FCB-BD15-F47333F65EA2}"/>
</file>

<file path=customXml/itemProps2.xml><?xml version="1.0" encoding="utf-8"?>
<ds:datastoreItem xmlns:ds="http://schemas.openxmlformats.org/officeDocument/2006/customXml" ds:itemID="{FAC84A15-C02B-4618-95C0-3C74AF718C62}"/>
</file>

<file path=customXml/itemProps3.xml><?xml version="1.0" encoding="utf-8"?>
<ds:datastoreItem xmlns:ds="http://schemas.openxmlformats.org/officeDocument/2006/customXml" ds:itemID="{3E404F0A-4158-42C7-8D9B-7BC9FF5C85D6}"/>
</file>

<file path=docProps/app.xml><?xml version="1.0" encoding="utf-8"?>
<Properties xmlns="http://schemas.openxmlformats.org/officeDocument/2006/extended-properties" xmlns:vt="http://schemas.openxmlformats.org/officeDocument/2006/docPropsVTypes">
  <TotalTime>95967</TotalTime>
  <Words>284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Twinkl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Watts</dc:creator>
  <cp:lastModifiedBy>Katie Rayner</cp:lastModifiedBy>
  <cp:revision>73</cp:revision>
  <cp:lastPrinted>2022-09-20T11:06:43Z</cp:lastPrinted>
  <dcterms:created xsi:type="dcterms:W3CDTF">2021-04-18T19:16:43Z</dcterms:created>
  <dcterms:modified xsi:type="dcterms:W3CDTF">2024-03-25T14:24:36Z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0x0101003227A41CD5BF3941BF5285BBDA01E5FF</vt:lpwstr>
  </property>
</Properties>
</file>