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E9F856-D5A8-4C8D-BCF3-4AE46B97DB97}"/>
              </a:ext>
            </a:extLst>
          </p:cNvPr>
          <p:cNvSpPr txBox="1"/>
          <p:nvPr/>
        </p:nvSpPr>
        <p:spPr>
          <a:xfrm>
            <a:off x="94995" y="66338"/>
            <a:ext cx="10823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  <a:latin typeface="Twinkl" pitchFamily="2" charset="0"/>
              </a:rPr>
              <a:t>Year 6 Pentecost 2 Computing Knowledge Organiser                       Golden Thread: Freedom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211499"/>
              </p:ext>
            </p:extLst>
          </p:nvPr>
        </p:nvGraphicFramePr>
        <p:xfrm>
          <a:off x="278886" y="605246"/>
          <a:ext cx="10985462" cy="618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1131396428"/>
                    </a:ext>
                  </a:extLst>
                </a:gridCol>
              </a:tblGrid>
              <a:tr h="3477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7030A0"/>
                          </a:solidFill>
                          <a:latin typeface="Twinkl" pitchFamily="2" charset="0"/>
                        </a:rPr>
                        <a:t>Objectives and Sticky Knowledge – </a:t>
                      </a:r>
                      <a:r>
                        <a:rPr lang="en-GB" sz="1800" b="1" u="sng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Programming B</a:t>
                      </a:r>
                      <a:endParaRPr lang="en-GB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9123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sng" dirty="0">
                          <a:latin typeface="Twinkl" pitchFamily="2" charset="0"/>
                        </a:rPr>
                        <a:t>Previous Knowledge Recap: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1. I know that permission is needed when recording another person. 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2. I know  that  videos of other people must not be shared anywhere without the person’s consent, or consent of an adult.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320340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1215173">
                <a:tc>
                  <a:txBody>
                    <a:bodyPr/>
                    <a:lstStyle/>
                    <a:p>
                      <a:r>
                        <a:rPr lang="en-GB" sz="1600" b="1" u="sng" dirty="0">
                          <a:latin typeface="Twinkl" pitchFamily="2" charset="0"/>
                        </a:rPr>
                        <a:t>Sea: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400" u="none" dirty="0">
                          <a:latin typeface="Twinkl" pitchFamily="2" charset="0"/>
                        </a:rPr>
                        <a:t>Links with Freedom: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latin typeface="Twinkl" pitchFamily="2" charset="0"/>
                        </a:rPr>
                        <a:t>Links with CST and CKA Values Crown: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400" u="none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30939"/>
              </p:ext>
            </p:extLst>
          </p:nvPr>
        </p:nvGraphicFramePr>
        <p:xfrm>
          <a:off x="278886" y="2412398"/>
          <a:ext cx="10744714" cy="31822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31568">
                  <a:extLst>
                    <a:ext uri="{9D8B030D-6E8A-4147-A177-3AD203B41FA5}">
                      <a16:colId xmlns:a16="http://schemas.microsoft.com/office/drawing/2014/main" val="2614171128"/>
                    </a:ext>
                  </a:extLst>
                </a:gridCol>
                <a:gridCol w="3656573">
                  <a:extLst>
                    <a:ext uri="{9D8B030D-6E8A-4147-A177-3AD203B41FA5}">
                      <a16:colId xmlns:a16="http://schemas.microsoft.com/office/drawing/2014/main" val="3311394127"/>
                    </a:ext>
                  </a:extLst>
                </a:gridCol>
                <a:gridCol w="3656573">
                  <a:extLst>
                    <a:ext uri="{9D8B030D-6E8A-4147-A177-3AD203B41FA5}">
                      <a16:colId xmlns:a16="http://schemas.microsoft.com/office/drawing/2014/main" val="96628628"/>
                    </a:ext>
                  </a:extLst>
                </a:gridCol>
              </a:tblGrid>
              <a:tr h="957188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explain that selection can control the flow of a program.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update a variable with a user input</a:t>
                      </a:r>
                    </a:p>
                    <a:p>
                      <a:pPr lvl="0"/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use an conditional statement to compare a variable to a value</a:t>
                      </a:r>
                    </a:p>
                    <a:p>
                      <a:pPr lvl="0"/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1915761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identify examples of conditions in the real world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use a variable in an if, then, else statement to select the flow of a program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determine the flow of a program using selection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use a condition to change a variable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experiment with different physical inputs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explain that checking a variable doesn’t change its value. </a:t>
                      </a:r>
                    </a:p>
                    <a:p>
                      <a:pPr lvl="0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use an operand (e.g. &lt;&gt;=) in an if, then statement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explain the importance of the order of conditions in else, if statements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modify a program to achieve a different outcome</a:t>
                      </a:r>
                    </a:p>
                    <a:p>
                      <a:pPr lvl="0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C85A77B-255E-460B-89F3-99B84B0CC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191" y="436681"/>
            <a:ext cx="954157" cy="96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E9F856-D5A8-4C8D-BCF3-4AE46B97DB97}"/>
              </a:ext>
            </a:extLst>
          </p:cNvPr>
          <p:cNvSpPr txBox="1"/>
          <p:nvPr/>
        </p:nvSpPr>
        <p:spPr>
          <a:xfrm>
            <a:off x="155725" y="5694"/>
            <a:ext cx="706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  <a:latin typeface="Twinkl" pitchFamily="2" charset="0"/>
              </a:rPr>
              <a:t>Year 6 Computing Pentecost 2 Knowledge Organiser</a:t>
            </a:r>
            <a:endParaRPr lang="en-GB" sz="2400" b="1" dirty="0">
              <a:solidFill>
                <a:srgbClr val="7030A0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0B72FE-23AA-4307-A3D2-B138A7C25242}"/>
              </a:ext>
            </a:extLst>
          </p:cNvPr>
          <p:cNvSpPr/>
          <p:nvPr/>
        </p:nvSpPr>
        <p:spPr>
          <a:xfrm>
            <a:off x="223635" y="467359"/>
            <a:ext cx="6927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B112AD-9A01-497F-8605-04967D4D32D4}"/>
              </a:ext>
            </a:extLst>
          </p:cNvPr>
          <p:cNvSpPr txBox="1"/>
          <p:nvPr/>
        </p:nvSpPr>
        <p:spPr>
          <a:xfrm>
            <a:off x="223635" y="532875"/>
            <a:ext cx="502339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000" b="1" u="sng" dirty="0">
                <a:solidFill>
                  <a:srgbClr val="7030A0"/>
                </a:solidFill>
                <a:latin typeface="Twinkl" pitchFamily="2" charset="0"/>
              </a:rPr>
              <a:t>Sky Objectives: </a:t>
            </a:r>
            <a:r>
              <a:rPr lang="en-GB" b="1" u="sng" dirty="0">
                <a:solidFill>
                  <a:srgbClr val="7030A0"/>
                </a:solidFill>
                <a:latin typeface="Twinkl" pitchFamily="2" charset="0"/>
              </a:rPr>
              <a:t> </a:t>
            </a:r>
            <a:endParaRPr lang="en-GB" sz="2400" b="1" u="sng" dirty="0">
              <a:solidFill>
                <a:srgbClr val="7030A0"/>
              </a:solidFill>
              <a:latin typeface="Twinkl" pitchFamily="2" charset="0"/>
            </a:endParaRPr>
          </a:p>
          <a:p>
            <a:pPr lvl="0"/>
            <a:r>
              <a:rPr lang="en-GB" dirty="0">
                <a:solidFill>
                  <a:srgbClr val="7030A0"/>
                </a:solidFill>
                <a:latin typeface="Twinkl" pitchFamily="2" charset="0"/>
              </a:rPr>
              <a:t>Use variables in programs in order to influence a value.</a:t>
            </a:r>
          </a:p>
          <a:p>
            <a:pPr lvl="0"/>
            <a:r>
              <a:rPr lang="en-GB" dirty="0">
                <a:solidFill>
                  <a:srgbClr val="7030A0"/>
                </a:solidFill>
                <a:latin typeface="Twinkl" pitchFamily="2" charset="0"/>
              </a:rPr>
              <a:t>Collect, present and evaluate data that is easily understandable to a given audience.</a:t>
            </a:r>
          </a:p>
          <a:p>
            <a:r>
              <a:rPr lang="en-GB" dirty="0">
                <a:solidFill>
                  <a:srgbClr val="7030A0"/>
                </a:solidFill>
                <a:latin typeface="Twinkl" pitchFamily="2" charset="0"/>
              </a:rPr>
              <a:t>Demonstrate the safe and respectful use of a broad range of technologies grounded in the understanding of the importance of privacy, consent and respect.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23DE39-EDFE-4153-9ED7-17871A756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38" y="532875"/>
            <a:ext cx="930953" cy="9399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BCA245-C93B-377C-12DC-84A3D30E2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25" y="3148976"/>
            <a:ext cx="5023393" cy="36338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97190F-60E1-3D84-AF86-88E6C6BD46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4974" y="532874"/>
            <a:ext cx="5023391" cy="601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D32B74-1378-4FCB-BD15-F47333F65EA2}"/>
</file>

<file path=customXml/itemProps2.xml><?xml version="1.0" encoding="utf-8"?>
<ds:datastoreItem xmlns:ds="http://schemas.openxmlformats.org/officeDocument/2006/customXml" ds:itemID="{FAC84A15-C02B-4618-95C0-3C74AF718C62}"/>
</file>

<file path=customXml/itemProps3.xml><?xml version="1.0" encoding="utf-8"?>
<ds:datastoreItem xmlns:ds="http://schemas.openxmlformats.org/officeDocument/2006/customXml" ds:itemID="{3E404F0A-4158-42C7-8D9B-7BC9FF5C85D6}"/>
</file>

<file path=docProps/app.xml><?xml version="1.0" encoding="utf-8"?>
<Properties xmlns="http://schemas.openxmlformats.org/officeDocument/2006/extended-properties" xmlns:vt="http://schemas.openxmlformats.org/officeDocument/2006/docPropsVTypes">
  <TotalTime>95967</TotalTime>
  <Words>284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Katie Rayner</cp:lastModifiedBy>
  <cp:revision>73</cp:revision>
  <cp:lastPrinted>2022-09-20T11:06:43Z</cp:lastPrinted>
  <dcterms:created xsi:type="dcterms:W3CDTF">2021-04-18T19:16:43Z</dcterms:created>
  <dcterms:modified xsi:type="dcterms:W3CDTF">2024-03-25T14:24:36Z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</Properties>
</file>