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94995" y="66338"/>
            <a:ext cx="1082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7030A0"/>
                </a:solidFill>
                <a:latin typeface="Twinkl" pitchFamily="2" charset="0"/>
              </a:rPr>
              <a:t>Year 6 Pentecost 1 Computing Knowledge Organiser                       Golden Thread: Freedom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89177"/>
              </p:ext>
            </p:extLst>
          </p:nvPr>
        </p:nvGraphicFramePr>
        <p:xfrm>
          <a:off x="278886" y="448896"/>
          <a:ext cx="10985462" cy="618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1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1">
                  <a:extLst>
                    <a:ext uri="{9D8B030D-6E8A-4147-A177-3AD203B41FA5}">
                      <a16:colId xmlns:a16="http://schemas.microsoft.com/office/drawing/2014/main" val="1131396428"/>
                    </a:ext>
                  </a:extLst>
                </a:gridCol>
              </a:tblGrid>
              <a:tr h="3477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latin typeface="Twinkl" pitchFamily="2" charset="0"/>
                        </a:rPr>
                        <a:t>Objectives and Sticky Knowledge – </a:t>
                      </a:r>
                      <a:r>
                        <a:rPr lang="en-GB" sz="1800" b="1" u="sng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Programming A</a:t>
                      </a:r>
                      <a:endParaRPr lang="en-GB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9123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sng" dirty="0">
                          <a:latin typeface="Twinkl" pitchFamily="2" charset="0"/>
                        </a:rPr>
                        <a:t>Previous Knowledge Recap:</a:t>
                      </a:r>
                    </a:p>
                    <a:p>
                      <a:pPr lvl="0"/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1. I know that permission is needed when recording another person.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2. I know  that  videos of other people must not be shared anywhere without the person’s consent, or consent of an adult.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20340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 and Sticky Knowledge: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215173">
                <a:tc>
                  <a:txBody>
                    <a:bodyPr/>
                    <a:lstStyle/>
                    <a:p>
                      <a:r>
                        <a:rPr lang="en-GB" sz="1600" b="1" u="sng" dirty="0">
                          <a:latin typeface="Twinkl" pitchFamily="2" charset="0"/>
                        </a:rPr>
                        <a:t>Sea: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u="none" dirty="0">
                          <a:latin typeface="Twinkl" pitchFamily="2" charset="0"/>
                        </a:rPr>
                        <a:t>Links with Freedom: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dirty="0">
                          <a:latin typeface="Twinkl" pitchFamily="2" charset="0"/>
                        </a:rPr>
                        <a:t>Links with CST and CKA Values Crown: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u="none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2ECD59-7793-4F1C-BB39-F9044B97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41823"/>
              </p:ext>
            </p:extLst>
          </p:nvPr>
        </p:nvGraphicFramePr>
        <p:xfrm>
          <a:off x="278886" y="2249838"/>
          <a:ext cx="10744714" cy="31822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31568">
                  <a:extLst>
                    <a:ext uri="{9D8B030D-6E8A-4147-A177-3AD203B41FA5}">
                      <a16:colId xmlns:a16="http://schemas.microsoft.com/office/drawing/2014/main" val="2614171128"/>
                    </a:ext>
                  </a:extLst>
                </a:gridCol>
                <a:gridCol w="3656573">
                  <a:extLst>
                    <a:ext uri="{9D8B030D-6E8A-4147-A177-3AD203B41FA5}">
                      <a16:colId xmlns:a16="http://schemas.microsoft.com/office/drawing/2014/main" val="3311394127"/>
                    </a:ext>
                  </a:extLst>
                </a:gridCol>
                <a:gridCol w="3656573">
                  <a:extLst>
                    <a:ext uri="{9D8B030D-6E8A-4147-A177-3AD203B41FA5}">
                      <a16:colId xmlns:a16="http://schemas.microsoft.com/office/drawing/2014/main" val="96628628"/>
                    </a:ext>
                  </a:extLst>
                </a:gridCol>
              </a:tblGrid>
              <a:tr h="957188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why a variable is used in a program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choose how to improve a game by using variables.</a:t>
                      </a:r>
                    </a:p>
                    <a:p>
                      <a:pPr lvl="0"/>
                      <a:endParaRPr lang="en-GB" sz="1400" b="1" kern="1200" dirty="0">
                        <a:solidFill>
                          <a:srgbClr val="7030A0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use my design to create a project</a:t>
                      </a:r>
                    </a:p>
                    <a:p>
                      <a:pPr lvl="0"/>
                      <a:endParaRPr lang="en-GB" sz="1400" b="1" kern="1200" dirty="0">
                        <a:solidFill>
                          <a:srgbClr val="7030A0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58517"/>
                  </a:ext>
                </a:extLst>
              </a:tr>
              <a:tr h="1915761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identify a program variable as a placeholder in memory for a single value.</a:t>
                      </a:r>
                    </a:p>
                    <a:p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explain that a variable has a name and a value.</a:t>
                      </a:r>
                    </a:p>
                    <a:p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recognise that the value of a variable can be changed.</a:t>
                      </a:r>
                    </a:p>
                    <a:p>
                      <a:endParaRPr lang="en-GB" sz="1400" kern="1200" dirty="0">
                        <a:solidFill>
                          <a:srgbClr val="7030A0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decide where in a program to change a variable.</a:t>
                      </a:r>
                    </a:p>
                    <a:p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make use of an event in a program to set a variable.</a:t>
                      </a:r>
                    </a:p>
                    <a:p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recognise that the value of a variable can be used by a program.</a:t>
                      </a:r>
                    </a:p>
                    <a:p>
                      <a:pPr lvl="0"/>
                      <a:endParaRPr lang="en-GB" sz="1400" kern="1200" dirty="0">
                        <a:solidFill>
                          <a:srgbClr val="7030A0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create the artwork for my project.</a:t>
                      </a:r>
                    </a:p>
                    <a:p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choose a name that identifies the role of a variable.</a:t>
                      </a:r>
                    </a:p>
                    <a:p>
                      <a:r>
                        <a:rPr lang="en-GB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test the code that I have written.</a:t>
                      </a:r>
                    </a:p>
                    <a:p>
                      <a:pPr lvl="0"/>
                      <a:endParaRPr lang="en-GB" sz="1400" kern="1200" dirty="0">
                        <a:solidFill>
                          <a:srgbClr val="7030A0"/>
                        </a:solidFill>
                        <a:effectLst/>
                        <a:latin typeface="Twinkl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3823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C85A77B-255E-460B-89F3-99B84B0CC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191" y="436681"/>
            <a:ext cx="954157" cy="9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155725" y="5694"/>
            <a:ext cx="7063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Twinkl" pitchFamily="2" charset="0"/>
              </a:rPr>
              <a:t>Year 6 Computing Pentecost 1 Knowledge Organiser</a:t>
            </a:r>
            <a:endParaRPr lang="en-GB" sz="2400" b="1" dirty="0">
              <a:solidFill>
                <a:srgbClr val="7030A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0B72FE-23AA-4307-A3D2-B138A7C25242}"/>
              </a:ext>
            </a:extLst>
          </p:cNvPr>
          <p:cNvSpPr/>
          <p:nvPr/>
        </p:nvSpPr>
        <p:spPr>
          <a:xfrm>
            <a:off x="223635" y="467359"/>
            <a:ext cx="6927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  <a:p>
            <a:endParaRPr lang="en-GB" b="1" u="sng" dirty="0">
              <a:latin typeface="Twinkl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112AD-9A01-497F-8605-04967D4D32D4}"/>
              </a:ext>
            </a:extLst>
          </p:cNvPr>
          <p:cNvSpPr txBox="1"/>
          <p:nvPr/>
        </p:nvSpPr>
        <p:spPr>
          <a:xfrm>
            <a:off x="223635" y="532875"/>
            <a:ext cx="50233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000" b="1" u="sng" dirty="0">
                <a:solidFill>
                  <a:srgbClr val="7030A0"/>
                </a:solidFill>
                <a:latin typeface="Twinkl" pitchFamily="2" charset="0"/>
              </a:rPr>
              <a:t>Sky Objectives: </a:t>
            </a:r>
            <a:r>
              <a:rPr lang="en-GB" b="1" u="sng" dirty="0">
                <a:solidFill>
                  <a:srgbClr val="7030A0"/>
                </a:solidFill>
                <a:latin typeface="Twinkl" pitchFamily="2" charset="0"/>
              </a:rPr>
              <a:t> </a:t>
            </a:r>
            <a:endParaRPr lang="en-GB" sz="2400" b="1" u="sng" dirty="0">
              <a:solidFill>
                <a:srgbClr val="7030A0"/>
              </a:solidFill>
              <a:latin typeface="Twinkl" pitchFamily="2" charset="0"/>
            </a:endParaRPr>
          </a:p>
          <a:p>
            <a:pPr lvl="0"/>
            <a:r>
              <a:rPr lang="en-GB" dirty="0">
                <a:solidFill>
                  <a:srgbClr val="7030A0"/>
                </a:solidFill>
                <a:latin typeface="Twinkl" pitchFamily="2" charset="0"/>
              </a:rPr>
              <a:t>Use variables in programs in order to influence a value.</a:t>
            </a:r>
          </a:p>
          <a:p>
            <a:pPr lvl="0"/>
            <a:r>
              <a:rPr lang="en-GB" dirty="0">
                <a:solidFill>
                  <a:srgbClr val="7030A0"/>
                </a:solidFill>
                <a:latin typeface="Twinkl" pitchFamily="2" charset="0"/>
              </a:rPr>
              <a:t>Collect, present and evaluate data that is easily understandable to a given audience.</a:t>
            </a:r>
          </a:p>
          <a:p>
            <a:r>
              <a:rPr lang="en-GB" dirty="0">
                <a:solidFill>
                  <a:srgbClr val="7030A0"/>
                </a:solidFill>
                <a:latin typeface="Twinkl" pitchFamily="2" charset="0"/>
              </a:rPr>
              <a:t>Demonstrate the safe and respectful use of a broad range of technologies grounded in the understanding of the importance of privacy, consent and respect.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23DE39-EDFE-4153-9ED7-17871A756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499" y="2959004"/>
            <a:ext cx="930953" cy="939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0C195B-14B8-367B-59AC-4EA0DC495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345" y="354969"/>
            <a:ext cx="6826601" cy="4064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6E3D60-4A6B-00AE-6D82-967D9D6F0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854" y="4121666"/>
            <a:ext cx="3581584" cy="27306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4DABFE-53E6-985C-DC8F-CA5E3B15C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72" y="3058870"/>
            <a:ext cx="3581584" cy="389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218F9E-CB04-4E59-B831-E5A7FBAB0520}"/>
</file>

<file path=customXml/itemProps2.xml><?xml version="1.0" encoding="utf-8"?>
<ds:datastoreItem xmlns:ds="http://schemas.openxmlformats.org/officeDocument/2006/customXml" ds:itemID="{2869F44D-0D49-445A-BB1E-C0DB47678257}"/>
</file>

<file path=customXml/itemProps3.xml><?xml version="1.0" encoding="utf-8"?>
<ds:datastoreItem xmlns:ds="http://schemas.openxmlformats.org/officeDocument/2006/customXml" ds:itemID="{BB51114A-9F0E-433F-90EF-629B653FE305}"/>
</file>

<file path=docProps/app.xml><?xml version="1.0" encoding="utf-8"?>
<Properties xmlns="http://schemas.openxmlformats.org/officeDocument/2006/extended-properties" xmlns:vt="http://schemas.openxmlformats.org/officeDocument/2006/docPropsVTypes">
  <TotalTime>95946</TotalTime>
  <Words>288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Berlin Sans FB</vt:lpstr>
      <vt:lpstr>Calibri</vt:lpstr>
      <vt:lpstr>Calibri Light</vt:lpstr>
      <vt:lpstr>Twinkl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Katie Rayner</cp:lastModifiedBy>
  <cp:revision>72</cp:revision>
  <cp:lastPrinted>2022-09-20T11:06:43Z</cp:lastPrinted>
  <dcterms:created xsi:type="dcterms:W3CDTF">2021-04-18T19:16:43Z</dcterms:created>
  <dcterms:modified xsi:type="dcterms:W3CDTF">2024-03-12T17:25:15Z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</Properties>
</file>