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BF81E-6141-4B21-B2CF-DED5CBAE1BE1}" v="10" dt="2024-03-22T15:34:27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Rayner" userId="8254193c-ad6b-429f-b5aa-a58cd908d270" providerId="ADAL" clId="{DE4BF81E-6141-4B21-B2CF-DED5CBAE1BE1}"/>
    <pc:docChg chg="custSel modSld">
      <pc:chgData name="Katie Rayner" userId="8254193c-ad6b-429f-b5aa-a58cd908d270" providerId="ADAL" clId="{DE4BF81E-6141-4B21-B2CF-DED5CBAE1BE1}" dt="2024-03-22T15:35:21.065" v="40" actId="1076"/>
      <pc:docMkLst>
        <pc:docMk/>
      </pc:docMkLst>
      <pc:sldChg chg="modSp mod">
        <pc:chgData name="Katie Rayner" userId="8254193c-ad6b-429f-b5aa-a58cd908d270" providerId="ADAL" clId="{DE4BF81E-6141-4B21-B2CF-DED5CBAE1BE1}" dt="2024-03-22T15:35:21.065" v="40" actId="1076"/>
        <pc:sldMkLst>
          <pc:docMk/>
          <pc:sldMk cId="3538820008" sldId="256"/>
        </pc:sldMkLst>
        <pc:graphicFrameChg chg="mod modGraphic">
          <ac:chgData name="Katie Rayner" userId="8254193c-ad6b-429f-b5aa-a58cd908d270" providerId="ADAL" clId="{DE4BF81E-6141-4B21-B2CF-DED5CBAE1BE1}" dt="2024-03-22T15:35:21.065" v="40" actId="1076"/>
          <ac:graphicFrameMkLst>
            <pc:docMk/>
            <pc:sldMk cId="3538820008" sldId="256"/>
            <ac:graphicFrameMk id="2" creationId="{182ECD59-7793-4F1C-BB39-F9044B97A83C}"/>
          </ac:graphicFrameMkLst>
        </pc:graphicFrameChg>
        <pc:graphicFrameChg chg="mod">
          <ac:chgData name="Katie Rayner" userId="8254193c-ad6b-429f-b5aa-a58cd908d270" providerId="ADAL" clId="{DE4BF81E-6141-4B21-B2CF-DED5CBAE1BE1}" dt="2024-03-22T15:33:04.249" v="25"/>
          <ac:graphicFrameMkLst>
            <pc:docMk/>
            <pc:sldMk cId="3538820008" sldId="256"/>
            <ac:graphicFrameMk id="6" creationId="{41793639-854F-4511-A016-167BE6576E2C}"/>
          </ac:graphicFrameMkLst>
        </pc:graphicFrameChg>
      </pc:sldChg>
      <pc:sldChg chg="addSp modSp mod">
        <pc:chgData name="Katie Rayner" userId="8254193c-ad6b-429f-b5aa-a58cd908d270" providerId="ADAL" clId="{DE4BF81E-6141-4B21-B2CF-DED5CBAE1BE1}" dt="2024-03-22T15:04:36.236" v="14" actId="1076"/>
        <pc:sldMkLst>
          <pc:docMk/>
          <pc:sldMk cId="1942008399" sldId="257"/>
        </pc:sldMkLst>
        <pc:picChg chg="add mod">
          <ac:chgData name="Katie Rayner" userId="8254193c-ad6b-429f-b5aa-a58cd908d270" providerId="ADAL" clId="{DE4BF81E-6141-4B21-B2CF-DED5CBAE1BE1}" dt="2024-03-22T15:02:03.563" v="2" actId="14100"/>
          <ac:picMkLst>
            <pc:docMk/>
            <pc:sldMk cId="1942008399" sldId="257"/>
            <ac:picMk id="10" creationId="{D6461981-B491-E2FF-E28F-8D31753A8F0B}"/>
          </ac:picMkLst>
        </pc:picChg>
        <pc:picChg chg="add mod">
          <ac:chgData name="Katie Rayner" userId="8254193c-ad6b-429f-b5aa-a58cd908d270" providerId="ADAL" clId="{DE4BF81E-6141-4B21-B2CF-DED5CBAE1BE1}" dt="2024-03-22T15:02:41.955" v="5" actId="14100"/>
          <ac:picMkLst>
            <pc:docMk/>
            <pc:sldMk cId="1942008399" sldId="257"/>
            <ac:picMk id="13" creationId="{80B28854-5F6F-6813-2D8C-58B140CA9191}"/>
          </ac:picMkLst>
        </pc:picChg>
        <pc:picChg chg="add mod">
          <ac:chgData name="Katie Rayner" userId="8254193c-ad6b-429f-b5aa-a58cd908d270" providerId="ADAL" clId="{DE4BF81E-6141-4B21-B2CF-DED5CBAE1BE1}" dt="2024-03-22T15:03:07.904" v="7" actId="1076"/>
          <ac:picMkLst>
            <pc:docMk/>
            <pc:sldMk cId="1942008399" sldId="257"/>
            <ac:picMk id="16" creationId="{11B54E3F-3315-E40E-8942-D6F21FFAFC52}"/>
          </ac:picMkLst>
        </pc:picChg>
        <pc:picChg chg="add mod">
          <ac:chgData name="Katie Rayner" userId="8254193c-ad6b-429f-b5aa-a58cd908d270" providerId="ADAL" clId="{DE4BF81E-6141-4B21-B2CF-DED5CBAE1BE1}" dt="2024-03-22T15:03:38.988" v="9" actId="1076"/>
          <ac:picMkLst>
            <pc:docMk/>
            <pc:sldMk cId="1942008399" sldId="257"/>
            <ac:picMk id="18" creationId="{A63DE85D-7DFF-D2EB-E084-0EAA5E3E787F}"/>
          </ac:picMkLst>
        </pc:picChg>
        <pc:picChg chg="add mod">
          <ac:chgData name="Katie Rayner" userId="8254193c-ad6b-429f-b5aa-a58cd908d270" providerId="ADAL" clId="{DE4BF81E-6141-4B21-B2CF-DED5CBAE1BE1}" dt="2024-03-22T15:04:36.236" v="14" actId="1076"/>
          <ac:picMkLst>
            <pc:docMk/>
            <pc:sldMk cId="1942008399" sldId="257"/>
            <ac:picMk id="20" creationId="{382838F2-AE25-92DB-3C22-01777F6BF577}"/>
          </ac:picMkLst>
        </pc:picChg>
        <pc:picChg chg="add mod">
          <ac:chgData name="Katie Rayner" userId="8254193c-ad6b-429f-b5aa-a58cd908d270" providerId="ADAL" clId="{DE4BF81E-6141-4B21-B2CF-DED5CBAE1BE1}" dt="2024-03-22T15:04:32.606" v="13" actId="1076"/>
          <ac:picMkLst>
            <pc:docMk/>
            <pc:sldMk cId="1942008399" sldId="257"/>
            <ac:picMk id="22" creationId="{B40AB85D-0517-AF43-FE6E-D81B419071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885845" y="66338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Year 6 The Maya Knowledge Organiser                    Golden Thread: Freedom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44811"/>
              </p:ext>
            </p:extLst>
          </p:nvPr>
        </p:nvGraphicFramePr>
        <p:xfrm>
          <a:off x="266224" y="501829"/>
          <a:ext cx="10985462" cy="628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1670135939"/>
                    </a:ext>
                  </a:extLst>
                </a:gridCol>
              </a:tblGrid>
              <a:tr h="38904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1037442">
                <a:tc gridSpan="2">
                  <a:txBody>
                    <a:bodyPr/>
                    <a:lstStyle/>
                    <a:p>
                      <a:r>
                        <a:rPr lang="en-GB" sz="1050" b="1" u="sng" dirty="0"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r>
                        <a:rPr lang="en-GB" sz="1050" kern="1200" dirty="0">
                          <a:solidFill>
                            <a:srgbClr val="C0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-Britain stood alone at the start of WW2 as other European countries fell to the Nazis.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050" kern="1200" dirty="0">
                          <a:solidFill>
                            <a:srgbClr val="C0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- The British, together with their allies, defeated Hitler the impact this had on the world and core values such as freedom.</a:t>
                      </a:r>
                    </a:p>
                    <a:p>
                      <a:r>
                        <a:rPr lang="en-GB" sz="1050" kern="1200" dirty="0">
                          <a:solidFill>
                            <a:srgbClr val="C0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- WW1 ended and key events leading up to the start of WW2.</a:t>
                      </a:r>
                    </a:p>
                    <a:p>
                      <a:r>
                        <a:rPr lang="en-GB" sz="1050" kern="1200" dirty="0">
                          <a:solidFill>
                            <a:srgbClr val="C0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- The key political figures from WW2 were Hitler, Chamberlain, Churchill.</a:t>
                      </a:r>
                    </a:p>
                    <a:p>
                      <a:r>
                        <a:rPr lang="en-GB" sz="1050" kern="1200" dirty="0">
                          <a:solidFill>
                            <a:srgbClr val="C0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-Know how WW2 began including key territory taken and the significance of Dunkirk.</a:t>
                      </a:r>
                    </a:p>
                    <a:p>
                      <a:r>
                        <a:rPr lang="en-GB" sz="1050" kern="1200" dirty="0">
                          <a:solidFill>
                            <a:srgbClr val="C0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- The decision of Hitler and Goring to invade Britain by air was ultimately key in events leading up to the Battle of Britain.</a:t>
                      </a:r>
                    </a:p>
                    <a:p>
                      <a:r>
                        <a:rPr lang="en-GB" sz="1050" kern="1200" dirty="0">
                          <a:solidFill>
                            <a:srgbClr val="C0000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-Know key details about the Battle of Britain – when? What happened? Why significant?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100" b="1" dirty="0">
                        <a:solidFill>
                          <a:srgbClr val="C00000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06291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925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Golden Thread: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b="1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48477"/>
              </p:ext>
            </p:extLst>
          </p:nvPr>
        </p:nvGraphicFramePr>
        <p:xfrm>
          <a:off x="319307" y="2695865"/>
          <a:ext cx="10879295" cy="28003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6782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2814171">
                  <a:extLst>
                    <a:ext uri="{9D8B030D-6E8A-4147-A177-3AD203B41FA5}">
                      <a16:colId xmlns:a16="http://schemas.microsoft.com/office/drawing/2014/main" val="2661103700"/>
                    </a:ext>
                  </a:extLst>
                </a:gridCol>
                <a:gridCol w="2814171">
                  <a:extLst>
                    <a:ext uri="{9D8B030D-6E8A-4147-A177-3AD203B41FA5}">
                      <a16:colId xmlns:a16="http://schemas.microsoft.com/office/drawing/2014/main" val="448462202"/>
                    </a:ext>
                  </a:extLst>
                </a:gridCol>
                <a:gridCol w="2814171">
                  <a:extLst>
                    <a:ext uri="{9D8B030D-6E8A-4147-A177-3AD203B41FA5}">
                      <a16:colId xmlns:a16="http://schemas.microsoft.com/office/drawing/2014/main" val="3104261740"/>
                    </a:ext>
                  </a:extLst>
                </a:gridCol>
              </a:tblGrid>
              <a:tr h="662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 can explain the religious beliefs of the Maya people, understand how they worshipped, name some of the main gods and know what they represented to the people.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 can understand how the Maya number system works.</a:t>
                      </a:r>
                    </a:p>
                    <a:p>
                      <a:endParaRPr lang="en-GB" sz="900" b="1" dirty="0">
                        <a:solidFill>
                          <a:schemeClr val="tx1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 can explain what the Mayan writing system consists of, how words are constructed and what codices are.</a:t>
                      </a:r>
                    </a:p>
                    <a:p>
                      <a:endParaRPr lang="en-GB" sz="900" b="1" dirty="0">
                        <a:solidFill>
                          <a:schemeClr val="tx1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 can describe a range of foods that were eaten by the ancient Maya people and explain why certain foods were particularly significant.</a:t>
                      </a:r>
                    </a:p>
                    <a:p>
                      <a:endParaRPr lang="en-GB" sz="900" b="1" dirty="0">
                        <a:solidFill>
                          <a:schemeClr val="tx1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1771665">
                <a:tc>
                  <a:txBody>
                    <a:bodyPr/>
                    <a:lstStyle/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Gods and goddesses had a good and bad side and they could help or hurt them.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Maya people would sing, dance and make offerings.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Priests communicated directly with gods and goddesses and as a result, priests were very important in society. </a:t>
                      </a:r>
                    </a:p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Maya developed an advanced number system for their time.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They were one or two cultures in the world to develop the concept of zero as a placeholder.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number system used three symbols in different combinations. </a:t>
                      </a:r>
                    </a:p>
                    <a:p>
                      <a:endParaRPr lang="en-GB" sz="800" b="1" dirty="0">
                        <a:solidFill>
                          <a:schemeClr val="tx1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writing system was used to write several different Maya languages.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It was made up of many symbols, called glyphs.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Logograms are glyphs representing whole words.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Syllabograms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glyphs representing syllables.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glyphs were carved on stone buildings and monuments and painted on pottery.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Maya scribes also wrote books called codices. </a:t>
                      </a:r>
                    </a:p>
                    <a:p>
                      <a:endParaRPr lang="en-GB" sz="800" b="1" dirty="0">
                        <a:solidFill>
                          <a:schemeClr val="tx1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Maya people mainly ate maize.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Maize was very important to them as they believed that the first humans were made from maize dough by the gods.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The Maya made a bitter chocolatey drink from cacao beans, enjoyed by the rich. </a:t>
                      </a:r>
                    </a:p>
                    <a:p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Cacao beans were used for medicines and in ceremonies and were highly valued and used as a form of money. </a:t>
                      </a:r>
                    </a:p>
                    <a:p>
                      <a:endParaRPr lang="en-GB" sz="800" b="1" dirty="0">
                        <a:solidFill>
                          <a:schemeClr val="tx1"/>
                        </a:solidFill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DB85F9-57CA-4D06-A528-943821F13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704" y="448896"/>
            <a:ext cx="1257644" cy="12576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5" y="5694"/>
            <a:ext cx="706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Year 6 The Maya Knowledge Organiser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Key Vocabulary </a:t>
            </a: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D9FF0-E152-4AE9-B4F1-32AF8D2B4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729" y="0"/>
            <a:ext cx="1033818" cy="10338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A6204F-5684-4E2A-B020-485116A32838}"/>
              </a:ext>
            </a:extLst>
          </p:cNvPr>
          <p:cNvSpPr txBox="1"/>
          <p:nvPr/>
        </p:nvSpPr>
        <p:spPr>
          <a:xfrm>
            <a:off x="155725" y="5519214"/>
            <a:ext cx="11343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400" b="1" u="sng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Sky Objectives:  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1. Select relevant sources of information to address historically valid questions and construct detailed, informed responses.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2. Using appropriate historical terms, describe the key features of the past, including attitudes, beliefs and the everyday lives of men, women and children.</a:t>
            </a:r>
          </a:p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Twinkl" pitchFamily="2" charset="0"/>
              </a:rPr>
              <a:t>3. Understand and describe in some detail the main changes to an aspect in a period in history and how some events / periods occurred concurrently in different locations.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61981-B491-E2FF-E28F-8D31753A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8" y="806239"/>
            <a:ext cx="3079998" cy="4802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28854-5F6F-6813-2D8C-58B140CA9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357" y="806239"/>
            <a:ext cx="3282672" cy="48020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B54E3F-3315-E40E-8942-D6F21FFAF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940" y="2922"/>
            <a:ext cx="4616687" cy="1606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3DE85D-7DFF-D2EB-E084-0EAA5E3E7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40" y="1612807"/>
            <a:ext cx="2216264" cy="1816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2838F2-AE25-92DB-3C22-01777F6BF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2931" y="1625948"/>
            <a:ext cx="2654436" cy="30735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0AB85D-0517-AF43-FE6E-D81B41907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940" y="3608999"/>
            <a:ext cx="2521080" cy="17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081AD0-2C5D-492C-9DF8-BC9652190702}"/>
</file>

<file path=customXml/itemProps2.xml><?xml version="1.0" encoding="utf-8"?>
<ds:datastoreItem xmlns:ds="http://schemas.openxmlformats.org/officeDocument/2006/customXml" ds:itemID="{E1957D2C-8F58-49CA-AB0C-E93AB0EF49B1}"/>
</file>

<file path=customXml/itemProps3.xml><?xml version="1.0" encoding="utf-8"?>
<ds:datastoreItem xmlns:ds="http://schemas.openxmlformats.org/officeDocument/2006/customXml" ds:itemID="{0A45FFB8-3B54-4551-9088-BD7E79C57278}"/>
</file>

<file path=docProps/app.xml><?xml version="1.0" encoding="utf-8"?>
<Properties xmlns="http://schemas.openxmlformats.org/officeDocument/2006/extended-properties" xmlns:vt="http://schemas.openxmlformats.org/officeDocument/2006/docPropsVTypes">
  <TotalTime>73406</TotalTime>
  <Words>573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Katie Rayner</cp:lastModifiedBy>
  <cp:revision>62</cp:revision>
  <cp:lastPrinted>2021-11-01T15:13:00Z</cp:lastPrinted>
  <dcterms:created xsi:type="dcterms:W3CDTF">2021-04-18T19:16:43Z</dcterms:created>
  <dcterms:modified xsi:type="dcterms:W3CDTF">2024-03-22T15:35:23Z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