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Garside" userId="2f87083c-00f6-4859-a19d-cad40b78d2a4" providerId="ADAL" clId="{10781E2C-AD94-4D56-AFDD-EA20FE225BC4}"/>
    <pc:docChg chg="custSel modSld">
      <pc:chgData name="Victoria Garside" userId="2f87083c-00f6-4859-a19d-cad40b78d2a4" providerId="ADAL" clId="{10781E2C-AD94-4D56-AFDD-EA20FE225BC4}" dt="2024-03-28T12:00:20.189" v="29" actId="20577"/>
      <pc:docMkLst>
        <pc:docMk/>
      </pc:docMkLst>
      <pc:sldChg chg="modSp">
        <pc:chgData name="Victoria Garside" userId="2f87083c-00f6-4859-a19d-cad40b78d2a4" providerId="ADAL" clId="{10781E2C-AD94-4D56-AFDD-EA20FE225BC4}" dt="2024-03-28T11:59:44.784" v="0" actId="20577"/>
        <pc:sldMkLst>
          <pc:docMk/>
          <pc:sldMk cId="3538820008" sldId="256"/>
        </pc:sldMkLst>
        <pc:graphicFrameChg chg="modGraphic">
          <ac:chgData name="Victoria Garside" userId="2f87083c-00f6-4859-a19d-cad40b78d2a4" providerId="ADAL" clId="{10781E2C-AD94-4D56-AFDD-EA20FE225BC4}" dt="2024-03-28T11:59:44.784" v="0" actId="20577"/>
          <ac:graphicFrameMkLst>
            <pc:docMk/>
            <pc:sldMk cId="3538820008" sldId="256"/>
            <ac:graphicFrameMk id="6" creationId="{41793639-854F-4511-A016-167BE6576E2C}"/>
          </ac:graphicFrameMkLst>
        </pc:graphicFrameChg>
      </pc:sldChg>
      <pc:sldChg chg="modSp">
        <pc:chgData name="Victoria Garside" userId="2f87083c-00f6-4859-a19d-cad40b78d2a4" providerId="ADAL" clId="{10781E2C-AD94-4D56-AFDD-EA20FE225BC4}" dt="2024-03-28T12:00:20.189" v="29" actId="20577"/>
        <pc:sldMkLst>
          <pc:docMk/>
          <pc:sldMk cId="1942008399" sldId="257"/>
        </pc:sldMkLst>
        <pc:spChg chg="mod">
          <ac:chgData name="Victoria Garside" userId="2f87083c-00f6-4859-a19d-cad40b78d2a4" providerId="ADAL" clId="{10781E2C-AD94-4D56-AFDD-EA20FE225BC4}" dt="2024-03-28T12:00:20.189" v="29" actId="20577"/>
          <ac:spMkLst>
            <pc:docMk/>
            <pc:sldMk cId="1942008399" sldId="257"/>
            <ac:spMk id="12" creationId="{ED107125-776F-48C5-B12D-065EB5A529C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07401"/>
              </p:ext>
            </p:extLst>
          </p:nvPr>
        </p:nvGraphicFramePr>
        <p:xfrm>
          <a:off x="209984" y="413440"/>
          <a:ext cx="10985462" cy="6190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540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618922">
                  <a:extLst>
                    <a:ext uri="{9D8B030D-6E8A-4147-A177-3AD203B41FA5}">
                      <a16:colId xmlns:a16="http://schemas.microsoft.com/office/drawing/2014/main" val="2520150786"/>
                    </a:ext>
                  </a:extLst>
                </a:gridCol>
              </a:tblGrid>
              <a:tr h="38043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70C0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8669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>
                          <a:solidFill>
                            <a:srgbClr val="0070C0"/>
                          </a:solidFill>
                          <a:latin typeface="Twinkl" pitchFamily="2" charset="0"/>
                        </a:rPr>
                        <a:t>Previous Knowledge Recap:</a:t>
                      </a:r>
                    </a:p>
                    <a:p>
                      <a:pPr fontAlgn="base"/>
                      <a:r>
                        <a:rPr lang="en-GB" sz="1800" b="0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endParaRPr lang="en-GB" sz="1800" b="0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en-GB" sz="1800" b="0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en-GB" sz="1800" b="0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en-GB" sz="1200" b="0" i="0" kern="1200" dirty="0">
                        <a:solidFill>
                          <a:srgbClr val="0070C0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17453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0070C0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 and Sticky Knowledge: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u="sng" dirty="0">
                        <a:solidFill>
                          <a:srgbClr val="0070C0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u="sng" dirty="0">
                        <a:solidFill>
                          <a:srgbClr val="0070C0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020305">
                <a:tc>
                  <a:txBody>
                    <a:bodyPr/>
                    <a:lstStyle/>
                    <a:p>
                      <a:r>
                        <a:rPr lang="en-GB" sz="1600" b="1" i="0" kern="1200" dirty="0">
                          <a:solidFill>
                            <a:srgbClr val="0070C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Links with Golden Thread: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0" kern="1200" dirty="0">
                          <a:solidFill>
                            <a:srgbClr val="0070C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Links with CST and CKA Values Crown: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Stewardship – caring for God’s gifts 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Thinking of everyone – the common good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2ECD59-7793-4F1C-BB39-F9044B97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75451"/>
              </p:ext>
            </p:extLst>
          </p:nvPr>
        </p:nvGraphicFramePr>
        <p:xfrm>
          <a:off x="355733" y="2808384"/>
          <a:ext cx="10747513" cy="25322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79574">
                  <a:extLst>
                    <a:ext uri="{9D8B030D-6E8A-4147-A177-3AD203B41FA5}">
                      <a16:colId xmlns:a16="http://schemas.microsoft.com/office/drawing/2014/main" val="2614171128"/>
                    </a:ext>
                  </a:extLst>
                </a:gridCol>
                <a:gridCol w="5567939">
                  <a:extLst>
                    <a:ext uri="{9D8B030D-6E8A-4147-A177-3AD203B41FA5}">
                      <a16:colId xmlns:a16="http://schemas.microsoft.com/office/drawing/2014/main" val="3311394127"/>
                    </a:ext>
                  </a:extLst>
                </a:gridCol>
              </a:tblGrid>
              <a:tr h="615497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Know and explain how seeds and bulbs grow into plants.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Know what plants need in order to grow and stay healthy (water, light &amp; suitable temperature)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58517"/>
                  </a:ext>
                </a:extLst>
              </a:tr>
              <a:tr h="191674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I can explain that the plant begins as a seed or bulb.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I can explain that the seed germinates and grows roots.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As the plant grows, it develops leaves.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The plant then grows flowers or fruit.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Seeds are dispersed by the wind or by insects.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The parent plant begins to die and the seeds that have been dispersed begin to grow.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I know that plants need water, sunlight and the right temperature to grow. 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82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D12512-31FA-4F62-9FEB-04AFB55D9671}"/>
              </a:ext>
            </a:extLst>
          </p:cNvPr>
          <p:cNvSpPr txBox="1"/>
          <p:nvPr/>
        </p:nvSpPr>
        <p:spPr>
          <a:xfrm>
            <a:off x="209984" y="13330"/>
            <a:ext cx="1082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Twinkl" pitchFamily="2" charset="0"/>
              </a:rPr>
              <a:t>Year 2 Science – Plants 	- bulbs and seeds			Golden Thread: Freedom 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BPAE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iiiv14/GgqG5u7W2/4+LqCH/rpIF/nWHLdX2u3ctrpdwbTT4WKTXijLysOqx+gHdvyq1a+GdDt+Tp8c8h+9JP8AvHY+5auVV6lR/uo6d3+nf8Ds9hTpL99LXslr8+34+djTt7m3uBm3uIZh6xuG/lUtY114Y0WY74rQWkw+7Nakxup/D+tRWV7faXfxaZrEouIpzttb3GNzf3HHZvQ96Pbzg0qsbJ9Vt8+35C9hTqJujK7XRqz+W9/wZvUUUV1HIFFFFABWT4tuZrXQZ/s7bZ5isER9GchQf1rWrD8a/JpEVz/DbXcEz/7ocZ/nXPi21Qm12Z04OKliIJ90aenWtvp1jb2MO1UjQIgzycdT9e9Wa5zxazS3NrayYt1kIayvlP8AqrkfdVvZhx71o+H9S/tK0bzo/JvIG8q5hPVHH9D1FTTrwVR0UrW2/wAv63XoyquHm6Srt3vv/n/Wz9UaVUdfsF1LSLizbhmXMbDqrjlSPoavUyaRYYXlc4RFLMfQAV0VIxnFxlsznpzlCalHdFLw5etqOhWd5J/rJIhv/wB4cH9Qa0KxfBCMnheyLggyK0mPQMxYfoa2qywspSowlLdpfka4qMY15xjsm/zCiiitznCob23hurOa2uFBhlQo4PoRzU1cxqcy6zfXVvPcfZ9FsDi7cNt8+TqUz/dHf1PFYYiqoRs1dvS3+fl3OjDUnUldOyWt/wDLzvsU9K8SWNvF/YuobtQnt5PKgeCPzROF5U+m4d/cVrJ4g0uGdpLq1u9PeUgNJcWpQNjplhkfmaqQ3mhanZT6fLpMkNtbwfaYkaLZujGcOmOQePY1n+HJL/U4LhLDWLi3iiCkw3iJcrsYZHzD26g9K8mFerBxjGSlfay7d7tbd769j2KmHpVFKUouNt7vTXtZPftay7nbRSJLGskTq6MMqynII9jXNeItSh1K9i8N2twoNw+y6lB4VQMmMHoXI7dhWQ+mTadbJdf241xpEtxi8jsiI0jzxlcE4GeoGKm0bRjezXGh3V0osNMuMpFGuyWbPKuzDtg9R1q6uLrVkqXJZvfVa9fuavrrs1a5FHB0KDdbnulto9Om3Vp200Wqd7HbRoscaxxqFRAFUDsB2p1YWjTzabqB0O+laQEF7GdzkyJ3Qn+8v6it2vVo1VUjtZrRrszyK9J05b3T1T7r+vxCiiitTEbI22NmHUAmuHil06PwHZRX0s6SXjNc7oYvMbeH3liO4HGc9q7o8jB6VyWjabYXKT+HtUh3y6fMzQfMVLQuSQQR1HJBFedjoSlKKjbVNa7Xdv0TPTwE4RhJyvo4vTeyuvzaFu5P7Ctba4sWhu59SkHnX12SFORlQcfdB6AdBV/SlsdU0a9sI7P+zpG3RXUMahSjkdQRwcg5B71HfatZmW60g6Pc3drbgRT+VGGVcrkDZnJGMcgVEkFvH4Qu38KoxeYHBJJkz91vvc7gMgA1hG0ZvlacUnp187d7vd39ehvK8qceZOMm1aXTXa/ay2VvTqJo2k6fBomq2UeoQ3plVhP5YVVQhMAbV6Hj8TUcNvdy6FpXiCxXfqEFqgkT/n4jxyh9+496oW9rJpml3M0dq1rdX6LY2NqwG/b/AH3x1bksT2Fdnp9stnYW9pH92GNYwfXAxRhqSqpR5eWy+7W6evXrr313Hiqroty5ua769VazWmlumnbTYz7mO08SaHHNbTFCcSW8w+9DIOh9iDwRT/D+pSXsMlvdoItQtW8u5j9+zD/ZPUVQux/wjuqtfIMaVeOPtSjpBKekg9j3/OrPiCznWWPW9MXdeW64eMdLiLqUPv3HvW6nJNzt7y0ku66Nfp81uc7hCUVTv7stYvs+qf6/J7G1RVfTby31CxivLV90Ui5HqPUH0IqxXoRkpJSWzPOlFxbjJaoKzNb0kX7RXVvO1pfwZ8m4UZx6qw7qfStOipqU41I8sloVTqSpy5ovU43UIGkm8zWvDtyboDAvdMcktjvwQw/HNXNNvpbWySx0Tw9qBAJO+7/dLknJZmJyefaumorkjguWTlGWveyv99v0OyWOU4KMoXS6Xdvuv+pkaVpUyXh1PVJ1ub8rtTaMRwKf4UH8z1Na9FFddOlGnG0Tjq1ZVZc0hlxDFcQPBNGskUilXVhwQe1c9Z3F9oAfTp7G+v7VD/oc0Cb229kfngjpn0rpKKirR52pRdmuv6F0q3JFxkrxfT9TJ8L2dxaWMz3Uawy3Nw9wYVORFuP3f8fetaiirpU1TgoLoRVqOrNzfU//2Q==">
            <a:extLst>
              <a:ext uri="{FF2B5EF4-FFF2-40B4-BE49-F238E27FC236}">
                <a16:creationId xmlns:a16="http://schemas.microsoft.com/office/drawing/2014/main" id="{41152CC4-BB4D-4B97-820C-00F328882F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BPAE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iiiv14/GgqG5u7W2/4+LqCH/rpIF/nWHLdX2u3ctrpdwbTT4WKTXijLysOqx+gHdvyq1a+GdDt+Tp8c8h+9JP8AvHY+5auVV6lR/uo6d3+nf8Ds9hTpL99LXslr8+34+djTt7m3uBm3uIZh6xuG/lUtY114Y0WY74rQWkw+7Nakxup/D+tRWV7faXfxaZrEouIpzttb3GNx/uOOzeh70e3nBpVY2T6rb59vyF7CnUTdGV2ujVn8t7/gzeooorqOQKKKKACsnxbczWugz/Z22zzFYIj6M5Cg/rWtWH41+TSIrn+G2u4Jn/3Q4z/OufFtqhNrszpwcVLEQT7o09OtbfTrG3sYdqpGgRBnk46n696s1zni1mlubW1kxbrIQ1lfKf8AVXI+6rezDj3rR8P6l/aVo3nR+TeQN5VzCeqOP6HqKmnXgqjopWtt/l/W69GVVw83SVdu99/8/wCtn6o0qo6/YLqWkXFm3DMuY2HVXHKkfQ1epk0iwwvK5wiKWY+gAroqRjOLjLZnPTnKE1KO6KXhy9bUdCs7yT/WSRDf/vDg/qDWhWL4IRk8L2RcEGRWkx6BmLD9DW1WWFlKVGEpbtL8jXFRjGvOMdk3+YUUUVuc4VDe28N1ZzW1woMMqFHB9COamrmNTmXWb66t57j7PotgcXbhtvnydSmf7o7+p4rDEVVCNmrt6W/z8u50Yak6krp2S1v/AJed9inpXiSxt4v7F1DdqE9vJ5UDwR+aJwvKn03Dv7itZPEGlwztJdWt3p7ykBpLi1KBsdMsMj8zVSG80LU7KfT5dJkhtreD7TEjRbN0Yzh0xyDx7Gs/w5Jf6nBcJYaxcW8UQUmG8RLldjDI+Ye3UHpXkwr1YOMYyUr7WXbvdrbvfXsexUw9KopSlFxtvd6a9rJ79rWXc7aKRJY1kidXRhlWU5BHsa5rxFqUOpXsXhu1uFBuH2XUoPCqBkxg9C5HbsKyH0ybTrZLr+3GuNIluMXkdkRGkeeMrgnAz1AxU2jaMb2a40O6ulFhplxlIo12SzZ5V2YdsHqOtXVxdaslS5LN76rXr9zV9ddmrXIo4OhQbrc90ttHp026tO2mi1TvY7aNFjjWONQqIAqgdgO1OrC0aebTdQOh30rSAgvYzucmRO6E/wB5f1FbterRqqpHazWjXZnkV6Tpy3unqn3X9fiFFFFamI2RtsbMOoBNcPFLp0fgOyivpZ0kvGa53QxeY28PvLEdwOM57V3R5GD0rktG02wuUn8PapDvl0+Zmg+YqWhckggjqOSCK87HQlKUVG2qa12u7fomengJwjCTlfRxem9ldfm0Ldyf2Fa21xYtDdz6lIPOvrskKcjKg4+6D0A6Cr+lLY6po17YR2f9nSNuiuoY1ClHI6gjg5ByD3qO+1azMt1pB0e5u7W3Ain8qMMq5XIGzOSMY5AqJILePwhdv4VRi8wOCSTJn7rfe53AZABrCNozfK04pPTr5273e7v69DeV5U48ycZNq0umu1+1lsrenUTRtJ0+DRNVso9QhvTKrCfywqqhCYA2r0PH4mo4be7l0LSvEFiu/UILVBIn/PxHjlD79x71Qt7WTTNLuZo7VrW6v0WxsbVgN+3+++Orcliewrs9Ptls7C3tI/uwxrGD64GKMNSVVKPLy2X3a3T169de+u48VVdFuXNzXfXqrWa00t007abGfcx2niTQ45raYoTiS3mH3oZB0PsQeCKf4f1KS9hkt7tBFqFq3l3Mfv2Yf7J6iqF2P+Ed1Vr5BjSrxx9qUdIJT0kHse/51Z8QWc6yx63pi7ry3XDxjpcRdSh9+4963U5JudveWkl3XRr9PmtzncISiqd/dlrF9n1T/X5PY2qKr6beW+oWMV5avuikXI9R6g+hFWK9CMlJKS2Z50ouLcZLVBWZreki/aK6t52tL+DPk3CjOPVWHdT6Vp0VNSnGpHlktCqdSVOXNF6nG6hA0k3ma14duTdAYF7pjklsd+CGH45q5pt9La2SWOieHtQIBJ33f7pck5LMxOTz7V01FckcFyycoy172V/vt+h2SxynBRlC6XS7t91/1MjStKmS8Op6pOtzfldqbRiOBT/Cg/meprXoorrp0o042icdWrKrLmkMuIYriB4Jo1kikUq6sOCD2rnrO4vtAD6dPY31/aof9DmgTe23sj88EdM+ldJRUVaPO1KLs11/QulW5IuMleL6fqZPhezuLSxme6jWGW5uHuDCpyItx+7/AI+9a1FFXSpqnBQXQirUdWbm+p//2Q==">
            <a:extLst>
              <a:ext uri="{FF2B5EF4-FFF2-40B4-BE49-F238E27FC236}">
                <a16:creationId xmlns:a16="http://schemas.microsoft.com/office/drawing/2014/main" id="{3434070A-EC77-432D-88A6-812AD7B9BE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039153-6E92-4837-A990-46325241B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818" y="525020"/>
            <a:ext cx="1009791" cy="10764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AA3A935-304A-4BC1-8AD7-6CECBBB00FB2}"/>
              </a:ext>
            </a:extLst>
          </p:cNvPr>
          <p:cNvSpPr/>
          <p:nvPr/>
        </p:nvSpPr>
        <p:spPr>
          <a:xfrm>
            <a:off x="278886" y="1074806"/>
            <a:ext cx="101108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latin typeface="Twinkl" pitchFamily="2" charset="0"/>
              </a:rPr>
              <a:t>Know and name a variety of common wild and garden plants.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latin typeface="Twinkl" pitchFamily="2" charset="0"/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latin typeface="Twinkl" pitchFamily="2" charset="0"/>
              </a:rPr>
              <a:t>Know and name the petals, stem, leaves and root of a plant.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latin typeface="Twinkl" pitchFamily="2" charset="0"/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latin typeface="Twinkl" pitchFamily="2" charset="0"/>
              </a:rPr>
              <a:t>Know and name the roots, trunk, branches and leaves of a tree. 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9CEC38-6248-4578-B4D7-84B409DE51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83"/>
          <a:stretch/>
        </p:blipFill>
        <p:spPr>
          <a:xfrm>
            <a:off x="9704916" y="5540797"/>
            <a:ext cx="1398330" cy="9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441D10B-AAC6-4EFC-8075-7B2273A826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214177-D88F-4B0E-8FFF-3A9736269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134" y="937320"/>
            <a:ext cx="1009791" cy="1076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107125-776F-48C5-B12D-065EB5A529C3}"/>
              </a:ext>
            </a:extLst>
          </p:cNvPr>
          <p:cNvSpPr txBox="1"/>
          <p:nvPr/>
        </p:nvSpPr>
        <p:spPr>
          <a:xfrm>
            <a:off x="209984" y="13330"/>
            <a:ext cx="1082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Twinkl" pitchFamily="2" charset="0"/>
              </a:rPr>
              <a:t>Year 2 Science – </a:t>
            </a:r>
            <a:r>
              <a:rPr lang="en-GB" sz="2000" b="1">
                <a:solidFill>
                  <a:srgbClr val="0070C0"/>
                </a:solidFill>
                <a:latin typeface="Twinkl" pitchFamily="2" charset="0"/>
              </a:rPr>
              <a:t>Plants – bulbs and seeds </a:t>
            </a:r>
            <a:r>
              <a:rPr lang="en-GB" sz="2000" b="1" dirty="0">
                <a:solidFill>
                  <a:srgbClr val="0070C0"/>
                </a:solidFill>
                <a:latin typeface="Twinkl" pitchFamily="2" charset="0"/>
              </a:rPr>
              <a:t>			Golden Thread</a:t>
            </a:r>
            <a:r>
              <a:rPr lang="en-GB" sz="2000" b="1">
                <a:solidFill>
                  <a:srgbClr val="0070C0"/>
                </a:solidFill>
                <a:latin typeface="Twinkl" pitchFamily="2" charset="0"/>
              </a:rPr>
              <a:t>: Freedom </a:t>
            </a:r>
            <a:endParaRPr lang="en-GB" sz="2000" b="1" dirty="0">
              <a:solidFill>
                <a:srgbClr val="0070C0"/>
              </a:solidFill>
              <a:latin typeface="Twinkl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A5CF25-5E1D-44EE-9BC6-3980FAACD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9" y="413440"/>
            <a:ext cx="3775711" cy="5022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6A2EEB-55BF-4A61-8A60-1E1428208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072" y="5041069"/>
            <a:ext cx="3200847" cy="159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BD39D-AA06-4AC3-B7DA-93F6507A2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238" y="353120"/>
            <a:ext cx="4176676" cy="5042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5F83D7-F378-468F-A691-B3FA78EED0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829"/>
          <a:stretch/>
        </p:blipFill>
        <p:spPr>
          <a:xfrm>
            <a:off x="3704613" y="413440"/>
            <a:ext cx="3391399" cy="4012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9789E2-204C-4C3C-8D3A-82FBA0682F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435"/>
          <a:stretch/>
        </p:blipFill>
        <p:spPr>
          <a:xfrm>
            <a:off x="4509369" y="5645426"/>
            <a:ext cx="4496427" cy="1086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D77BA5-5389-464B-9D8E-DC8CBB64CB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7608" y="5331549"/>
            <a:ext cx="4401164" cy="8573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11F4E7-491F-42BB-8A6A-FADE95B4458E}"/>
              </a:ext>
            </a:extLst>
          </p:cNvPr>
          <p:cNvSpPr txBox="1"/>
          <p:nvPr/>
        </p:nvSpPr>
        <p:spPr>
          <a:xfrm>
            <a:off x="9653185" y="2440718"/>
            <a:ext cx="27599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  <a:latin typeface="Twinkl" pitchFamily="2" charset="0"/>
              </a:rPr>
              <a:t>Sky Objective:  Begin to pass comment on what has happened in a simple investigation.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  <SharedWithUsers xmlns="ac3fc4de-090d-431f-af22-59a1de8c6d62">
      <UserInfo>
        <DisplayName/>
        <AccountId xsi:nil="true"/>
        <AccountType/>
      </UserInfo>
    </SharedWithUsers>
    <MediaLengthInSeconds xmlns="3f62ac39-3e8f-4c56-8e1b-bafe29de143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572D18-2799-4F32-B676-92FBBB5B2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D66C53-0259-465E-B9D0-634D34759D8D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ac3fc4de-090d-431f-af22-59a1de8c6d62"/>
    <ds:schemaRef ds:uri="3f62ac39-3e8f-4c56-8e1b-bafe29de143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8C2D336-5918-4947-A552-DEE6C758B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62ac39-3e8f-4c56-8e1b-bafe29de1438"/>
    <ds:schemaRef ds:uri="ac3fc4de-090d-431f-af22-59a1de8c6d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73244</TotalTime>
  <Words>253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Victoria Garside</cp:lastModifiedBy>
  <cp:revision>65</cp:revision>
  <cp:lastPrinted>2021-11-01T15:13:00Z</cp:lastPrinted>
  <dcterms:created xsi:type="dcterms:W3CDTF">2021-04-18T19:16:43Z</dcterms:created>
  <dcterms:modified xsi:type="dcterms:W3CDTF">2024-03-28T12:00:22Z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  <property fmtid="{D5CDD505-2E9C-101B-9397-08002B2CF9AE}" pid="3" name="Order">
    <vt:r8>42900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