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885845" y="66338"/>
            <a:ext cx="10823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Twinkl" pitchFamily="2" charset="0"/>
              </a:rPr>
              <a:t>Year 6 Music Pentecost 1 Knowledge Organiser                       Golden Thread: Freedom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78735"/>
              </p:ext>
            </p:extLst>
          </p:nvPr>
        </p:nvGraphicFramePr>
        <p:xfrm>
          <a:off x="278886" y="448896"/>
          <a:ext cx="10985462" cy="631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649359035"/>
                    </a:ext>
                  </a:extLst>
                </a:gridCol>
              </a:tblGrid>
              <a:tr h="34772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9123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Twinkl" pitchFamily="2" charset="0"/>
                        </a:rPr>
                        <a:t>Previous Knowledge Recap: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1. I can identify different parts of singing. 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2. I can identify how the parts are different.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3. Know that to sing in unison, you must keep time with others.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78914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215173">
                <a:tc>
                  <a:txBody>
                    <a:bodyPr/>
                    <a:lstStyle/>
                    <a:p>
                      <a:r>
                        <a:rPr lang="en-GB" sz="1600" b="1" u="sng" dirty="0">
                          <a:latin typeface="Twinkl" pitchFamily="2" charset="0"/>
                        </a:rPr>
                        <a:t>Sea: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u="none" dirty="0">
                          <a:latin typeface="Twinkl" pitchFamily="2" charset="0"/>
                        </a:rPr>
                        <a:t>Links with Golden Thread: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latin typeface="Twinkl" pitchFamily="2" charset="0"/>
                        </a:rPr>
                        <a:t>Links with CST and CKA Values Crown: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400" u="none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099731"/>
              </p:ext>
            </p:extLst>
          </p:nvPr>
        </p:nvGraphicFramePr>
        <p:xfrm>
          <a:off x="437912" y="2098297"/>
          <a:ext cx="10561392" cy="29732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0348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  <a:gridCol w="2640348">
                  <a:extLst>
                    <a:ext uri="{9D8B030D-6E8A-4147-A177-3AD203B41FA5}">
                      <a16:colId xmlns:a16="http://schemas.microsoft.com/office/drawing/2014/main" val="1447984584"/>
                    </a:ext>
                  </a:extLst>
                </a:gridCol>
                <a:gridCol w="2640348">
                  <a:extLst>
                    <a:ext uri="{9D8B030D-6E8A-4147-A177-3AD203B41FA5}">
                      <a16:colId xmlns:a16="http://schemas.microsoft.com/office/drawing/2014/main" val="943666399"/>
                    </a:ext>
                  </a:extLst>
                </a:gridCol>
                <a:gridCol w="2640348">
                  <a:extLst>
                    <a:ext uri="{9D8B030D-6E8A-4147-A177-3AD203B41FA5}">
                      <a16:colId xmlns:a16="http://schemas.microsoft.com/office/drawing/2014/main" val="648683281"/>
                    </a:ext>
                  </a:extLst>
                </a:gridCol>
              </a:tblGrid>
              <a:tr h="14797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When listening to music, find the pulse. </a:t>
                      </a:r>
                    </a:p>
                    <a:p>
                      <a:pPr algn="just"/>
                      <a:endParaRPr lang="en-GB" sz="1200" dirty="0">
                        <a:solidFill>
                          <a:schemeClr val="tx1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Sing in an ensemble with the aim of producing a round sound with correct dictation and control of pitch. </a:t>
                      </a:r>
                    </a:p>
                    <a:p>
                      <a:pPr algn="just"/>
                      <a:endParaRPr lang="en-GB" sz="1200" dirty="0">
                        <a:solidFill>
                          <a:schemeClr val="tx1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Understand that when you improvise, you create your own piece within given boundaries.</a:t>
                      </a:r>
                    </a:p>
                    <a:p>
                      <a:pPr algn="just"/>
                      <a:endParaRPr lang="en-GB" sz="1200" dirty="0">
                        <a:solidFill>
                          <a:schemeClr val="tx1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Practise, rehearse and perform with an awareness of audience needs. </a:t>
                      </a:r>
                    </a:p>
                    <a:p>
                      <a:pPr algn="just"/>
                      <a:endParaRPr lang="en-GB" sz="1200" dirty="0">
                        <a:solidFill>
                          <a:schemeClr val="tx1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493438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The pulse is the beat or rhythm.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The pulse is usually a regular pattern.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Use correct musical language to describe the music you are listening to.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can use tone, rhythm, pulse and volume to describe music.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stand correctly with good posture. I can project my voice.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can follow direction from the adult to sing my part within a wider group.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can identify the boundaries within which I am given.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can create lyrics within a given theme to fit a rhythm.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stand correctly with good posture. I can project my voice.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I can follow direction from the adult to sing my part within a wider group.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E9224FA-9E15-4FDA-9F72-D43EDA983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7656" y="481951"/>
            <a:ext cx="1356692" cy="136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155725" y="5694"/>
            <a:ext cx="706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Twinkl" pitchFamily="2" charset="0"/>
              </a:rPr>
              <a:t>Year 6 Music Pentecost  Knowledge Organiser</a:t>
            </a:r>
            <a:endParaRPr lang="en-GB" sz="2400" b="1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Twinkl" pitchFamily="2" charset="0"/>
              </a:rPr>
              <a:t>Key Vocabulary </a:t>
            </a: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2B885A-47A7-44C5-936A-C34AECAC0B46}"/>
              </a:ext>
            </a:extLst>
          </p:cNvPr>
          <p:cNvSpPr txBox="1"/>
          <p:nvPr/>
        </p:nvSpPr>
        <p:spPr>
          <a:xfrm>
            <a:off x="7046853" y="3566159"/>
            <a:ext cx="49529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000" b="1" u="sng" dirty="0">
                <a:latin typeface="Twinkl" pitchFamily="2" charset="0"/>
              </a:rPr>
              <a:t>Sky Objectives: </a:t>
            </a:r>
            <a:r>
              <a:rPr lang="en-GB" b="1" u="sng" dirty="0">
                <a:solidFill>
                  <a:schemeClr val="dk1"/>
                </a:solidFill>
                <a:latin typeface="Twinkl" pitchFamily="2" charset="0"/>
              </a:rPr>
              <a:t> </a:t>
            </a:r>
            <a:endParaRPr lang="en-GB" sz="2400" b="1" u="sng" dirty="0">
              <a:solidFill>
                <a:schemeClr val="dk1"/>
              </a:solidFill>
              <a:latin typeface="Twinkl" pitchFamily="2" charset="0"/>
            </a:endParaRPr>
          </a:p>
          <a:p>
            <a:r>
              <a:rPr lang="en-GB" dirty="0">
                <a:latin typeface="Twinkl" pitchFamily="2" charset="0"/>
              </a:rPr>
              <a:t>1. Sing expressively, with attention to dynamics and articulation.</a:t>
            </a:r>
          </a:p>
          <a:p>
            <a:r>
              <a:rPr lang="en-GB" dirty="0">
                <a:latin typeface="Twinkl" pitchFamily="2" charset="0"/>
              </a:rPr>
              <a:t>2. Identify major and minor tonality, chord triads I, IV and V, and intervals within a major scale.</a:t>
            </a:r>
          </a:p>
          <a:p>
            <a:r>
              <a:rPr lang="en-GB" dirty="0">
                <a:latin typeface="Twinkl" pitchFamily="2" charset="0"/>
              </a:rPr>
              <a:t>3. Compose song accompaniments, perhaps using basic chords.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A24D8F-31D5-40B8-8D99-205713372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49" y="48197"/>
            <a:ext cx="990600" cy="960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DC6A95-1081-4BAA-9BE1-D335EE8CD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853" y="236526"/>
            <a:ext cx="2819400" cy="285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B03CE4-2DEB-1A1C-F408-7E153C0CD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633" y="1524000"/>
            <a:ext cx="4786216" cy="4906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A52F76-7820-2C55-B75B-417A2D0881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634" y="824612"/>
            <a:ext cx="5173059" cy="6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D2365BA-1736-4CA1-9F02-FD5B88349F25}"/>
</file>

<file path=customXml/itemProps2.xml><?xml version="1.0" encoding="utf-8"?>
<ds:datastoreItem xmlns:ds="http://schemas.openxmlformats.org/officeDocument/2006/customXml" ds:itemID="{4C65F060-4C67-4149-B01F-71CEDEA7CDCF}"/>
</file>

<file path=customXml/itemProps3.xml><?xml version="1.0" encoding="utf-8"?>
<ds:datastoreItem xmlns:ds="http://schemas.openxmlformats.org/officeDocument/2006/customXml" ds:itemID="{B2C5456A-8F1C-4C6E-8F02-AF47FF3DA471}"/>
</file>

<file path=docProps/app.xml><?xml version="1.0" encoding="utf-8"?>
<Properties xmlns="http://schemas.openxmlformats.org/officeDocument/2006/extended-properties" xmlns:vt="http://schemas.openxmlformats.org/officeDocument/2006/docPropsVTypes">
  <TotalTime>95874</TotalTime>
  <Words>315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Katie Rayner</cp:lastModifiedBy>
  <cp:revision>65</cp:revision>
  <cp:lastPrinted>2022-09-20T11:06:43Z</cp:lastPrinted>
  <dcterms:created xsi:type="dcterms:W3CDTF">2021-04-18T19:16:43Z</dcterms:created>
  <dcterms:modified xsi:type="dcterms:W3CDTF">2024-03-13T10:29:41Z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</Properties>
</file>