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37003-307B-4C32-BAE5-1EB95970D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A9B22-B75B-4461-B5B3-CEB9CC0F0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EBFF7-6832-4FD8-AB18-CB1AAD5C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2CDC5-4B7E-467F-88A4-8B4E3508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7936E-B1D8-4E5B-A29B-A9EE2AE22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1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406CE-F738-4E82-A706-2C93912F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0B8A4-4830-4E76-B1C7-18ABD4878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B4F9B-0621-47C6-B272-FAF5FFC6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E03C2-18B6-4AEE-A8EA-00D21AD1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CBF4E-C161-41CF-B9E6-EF4A476B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0D5773-05D6-4744-9230-E8D2275DE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C0561-A808-4E8C-9DFC-B9530009B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46DC7-3065-45A2-A492-D480BDE6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76AC-7D67-46A0-9A89-D575F3F0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55D95-6F2F-43C6-B793-5D943C06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F47-A2D6-40B2-BFB4-8822EBE19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F2B0-3304-4341-BD60-4176EFFAA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6DE7F-657D-42CD-B27C-B5E2AEF5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1C2CB-E92D-4ECA-9F5B-A36562E6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900D8-6C54-498E-8673-41342FF5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6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6D51-4AF0-4960-A0BB-3E507DE0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FB0E7-6CE4-45C3-9B23-398E568F0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F9071-637A-4E6F-9634-2CB32075F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1A18-772A-45B3-8775-BFB8C17B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A615F-EC98-4093-9145-F1789B82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4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A58D4-63C2-4D27-9032-37D3DF48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4D837-6CB0-48A1-936D-E16B7D27C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35F109-3E3B-4DF4-B2A3-E448325C2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842ED-798D-4C6D-B68D-BF884EDA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6331D-832F-4711-A24C-E84EA198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3454F-C2B9-4868-93E1-2B77A686C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15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3364-95A0-41EC-8D50-7B86BC3AF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7996D-77AF-407D-8283-F661F2A2D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D783A-D842-4F66-AB6A-E0DBCD00E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31B32-EFC6-44AD-9919-63B1EDE4C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775B7-314F-4C18-83AA-D9B50536F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437A90-BD44-4120-A5E9-F9C8C513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661FB-FE6A-452A-9053-46DA7736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9C9191-4406-459A-BE5D-466C923A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1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08F3-5A6F-4ABA-9EFA-1B288C27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1FE6F-FB8D-40D9-AC27-1C5620B7A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5952-8C1A-4DF9-8DE3-A7CEA7D2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12EDC-5F22-406D-811A-2119C8BB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5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B1CA9-1490-418A-A342-E0BC603B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A881E7-D749-4A42-AB3B-78BCAD82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51B9-B9EB-434F-8081-139EF273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51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A14FF-645B-4AB6-841A-268FAB941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A040-6482-4776-8AF0-B131D9F54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FA1BF-C979-418D-8491-5D466D7FA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A01855-70DC-4D1C-80F9-AB0794B0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39D48-BADF-47C9-8679-DD70FBBC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B64F1-EA47-499B-A112-EF3677F76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FB458-FED6-4B94-B6B8-73DC97BA5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6DAD5A-0F6D-4CCD-9BFC-19630E452D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55002-A12E-454B-8256-5A5D95662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0FC31-CD3B-493A-AC9A-E15BDF98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26D77-FDF8-4CEA-8C45-EC10F090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5B901-AC26-4325-A541-DD4013C0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25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94B1D-E896-4056-8177-D2C3B872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34B92-9B56-4948-8940-AF51DD9E5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699A3-658F-45B3-991A-D2F334E14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7E38-15C0-4880-BC5F-6480DC51AEE3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4ADFF-207E-4590-9AE3-7C2727415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9F0E5-1A73-4076-AEEB-5F3350578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7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E9F856-D5A8-4C8D-BCF3-4AE46B97DB97}"/>
              </a:ext>
            </a:extLst>
          </p:cNvPr>
          <p:cNvSpPr txBox="1"/>
          <p:nvPr/>
        </p:nvSpPr>
        <p:spPr>
          <a:xfrm>
            <a:off x="885845" y="66338"/>
            <a:ext cx="10823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latin typeface="Twinkl" pitchFamily="2" charset="0"/>
              </a:rPr>
              <a:t>Year 6 Geography Knowledge Organiser      Golden Thread: Freedom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793639-854F-4511-A016-167BE6576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466570"/>
              </p:ext>
            </p:extLst>
          </p:nvPr>
        </p:nvGraphicFramePr>
        <p:xfrm>
          <a:off x="278886" y="448896"/>
          <a:ext cx="10985462" cy="6374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31">
                  <a:extLst>
                    <a:ext uri="{9D8B030D-6E8A-4147-A177-3AD203B41FA5}">
                      <a16:colId xmlns:a16="http://schemas.microsoft.com/office/drawing/2014/main" val="4213787820"/>
                    </a:ext>
                  </a:extLst>
                </a:gridCol>
                <a:gridCol w="5492731">
                  <a:extLst>
                    <a:ext uri="{9D8B030D-6E8A-4147-A177-3AD203B41FA5}">
                      <a16:colId xmlns:a16="http://schemas.microsoft.com/office/drawing/2014/main" val="3837122381"/>
                    </a:ext>
                  </a:extLst>
                </a:gridCol>
              </a:tblGrid>
              <a:tr h="3477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Twinkl" pitchFamily="2" charset="0"/>
                        </a:rPr>
                        <a:t>Objectives and Sticky Knowledge – </a:t>
                      </a:r>
                      <a:r>
                        <a:rPr lang="en-GB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I carry out an independent fieldwork enquiry?</a:t>
                      </a: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612337"/>
                  </a:ext>
                </a:extLst>
              </a:tr>
              <a:tr h="9123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latin typeface="Twinkl" pitchFamily="2" charset="0"/>
                        </a:rPr>
                        <a:t>Previous Knowledge Recap: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b="0" u="none" dirty="0">
                          <a:latin typeface="Twinkl" pitchFamily="2" charset="0"/>
                        </a:rPr>
                        <a:t>The climate of an area is dependent on where it is located in relation to the tropics and the Equator.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b="0" u="none" dirty="0">
                          <a:latin typeface="Twinkl" pitchFamily="2" charset="0"/>
                        </a:rPr>
                        <a:t>Humans can have a big impact on the world’s resources.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b="0" u="none" dirty="0">
                          <a:latin typeface="Twinkl" pitchFamily="2" charset="0"/>
                        </a:rPr>
                        <a:t>Know the features of a specific biome.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b="0" u="none" dirty="0">
                          <a:latin typeface="Twinkl" pitchFamily="2" charset="0"/>
                        </a:rPr>
                        <a:t>Deforestation is the deliberate clearing of forests by humans.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267331"/>
                  </a:ext>
                </a:extLst>
              </a:tr>
              <a:tr h="358970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 dirty="0">
                          <a:effectLst/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 Objectives and Sticky Knowledge: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700002"/>
                  </a:ext>
                </a:extLst>
              </a:tr>
              <a:tr h="1215173">
                <a:tc>
                  <a:txBody>
                    <a:bodyPr/>
                    <a:lstStyle/>
                    <a:p>
                      <a:r>
                        <a:rPr lang="en-GB" sz="1600" b="1" u="sng" dirty="0">
                          <a:latin typeface="Twinkl" pitchFamily="2" charset="0"/>
                        </a:rPr>
                        <a:t>Sea: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400" u="none" dirty="0">
                          <a:latin typeface="Twinkl" pitchFamily="2" charset="0"/>
                        </a:rPr>
                        <a:t>Links with Golden Thread: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GB" sz="1400" u="none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u="none" dirty="0">
                          <a:latin typeface="Twinkl" pitchFamily="2" charset="0"/>
                        </a:rPr>
                        <a:t>Links with CST and CKA Values Crown: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GB" sz="1400" u="none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919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8567D50-9652-41DC-B099-943E6FC1698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2ECD59-7793-4F1C-BB39-F9044B97A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671376"/>
              </p:ext>
            </p:extLst>
          </p:nvPr>
        </p:nvGraphicFramePr>
        <p:xfrm>
          <a:off x="254022" y="2016013"/>
          <a:ext cx="11010326" cy="3596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53354">
                  <a:extLst>
                    <a:ext uri="{9D8B030D-6E8A-4147-A177-3AD203B41FA5}">
                      <a16:colId xmlns:a16="http://schemas.microsoft.com/office/drawing/2014/main" val="2614171128"/>
                    </a:ext>
                  </a:extLst>
                </a:gridCol>
                <a:gridCol w="2808690">
                  <a:extLst>
                    <a:ext uri="{9D8B030D-6E8A-4147-A177-3AD203B41FA5}">
                      <a16:colId xmlns:a16="http://schemas.microsoft.com/office/drawing/2014/main" val="3468722732"/>
                    </a:ext>
                  </a:extLst>
                </a:gridCol>
                <a:gridCol w="2808690">
                  <a:extLst>
                    <a:ext uri="{9D8B030D-6E8A-4147-A177-3AD203B41FA5}">
                      <a16:colId xmlns:a16="http://schemas.microsoft.com/office/drawing/2014/main" val="2172982934"/>
                    </a:ext>
                  </a:extLst>
                </a:gridCol>
                <a:gridCol w="2839592">
                  <a:extLst>
                    <a:ext uri="{9D8B030D-6E8A-4147-A177-3AD203B41FA5}">
                      <a16:colId xmlns:a16="http://schemas.microsoft.com/office/drawing/2014/main" val="2657060629"/>
                    </a:ext>
                  </a:extLst>
                </a:gridCol>
              </a:tblGrid>
              <a:tr h="175869"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develop an enquiry question.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determine the most effective data collection methods for fieldwork.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plan a route for a fieldwork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collect data, answer and present my findings for the enquiry question.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358517"/>
                  </a:ext>
                </a:extLst>
              </a:tr>
              <a:tr h="233674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changes and issues occurring in my local area.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Determine my initial understanding of a local issue.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what I want to find out about a local issue.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what data needs collecting to answer the enquiry question.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Justify why I have chosen a data collection method.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 a data collection method.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the start and end of the route.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Plot the points on the route where data will be collected.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any risks that may be encountered on the route.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risks during fieldwork.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 a route on an OS map.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 data using a variety of methods.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Examine the data collect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data to a digital map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Draw a conclusion about what the data shows.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data to include in a presentation.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 data using my chosen method.</a:t>
                      </a:r>
                    </a:p>
                    <a:p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 the process to collect data.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8238"/>
                  </a:ext>
                </a:extLst>
              </a:tr>
            </a:tbl>
          </a:graphicData>
        </a:graphic>
      </p:graphicFrame>
      <p:pic>
        <p:nvPicPr>
          <p:cNvPr id="8" name="Picture 2" descr="geography Icon 1798213">
            <a:extLst>
              <a:ext uri="{FF2B5EF4-FFF2-40B4-BE49-F238E27FC236}">
                <a16:creationId xmlns:a16="http://schemas.microsoft.com/office/drawing/2014/main" id="{0A7AD9B8-ED27-4FFC-A5E8-2009DBE63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681" y="448896"/>
            <a:ext cx="1309532" cy="1309532"/>
          </a:xfrm>
          <a:prstGeom prst="rect">
            <a:avLst/>
          </a:prstGeom>
          <a:solidFill>
            <a:srgbClr val="00B050"/>
          </a:solidFill>
        </p:spPr>
      </p:pic>
    </p:spTree>
    <p:extLst>
      <p:ext uri="{BB962C8B-B14F-4D97-AF65-F5344CB8AC3E}">
        <p14:creationId xmlns:p14="http://schemas.microsoft.com/office/powerpoint/2010/main" val="353882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E9F856-D5A8-4C8D-BCF3-4AE46B97DB97}"/>
              </a:ext>
            </a:extLst>
          </p:cNvPr>
          <p:cNvSpPr txBox="1"/>
          <p:nvPr/>
        </p:nvSpPr>
        <p:spPr>
          <a:xfrm>
            <a:off x="16449" y="51203"/>
            <a:ext cx="905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B050"/>
                </a:solidFill>
                <a:latin typeface="Twinkl" pitchFamily="2" charset="0"/>
              </a:rPr>
              <a:t>Year 6 Geography Knowledge Organiser</a:t>
            </a:r>
            <a:endParaRPr lang="en-GB" sz="2400" b="1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0B72FE-23AA-4307-A3D2-B138A7C25242}"/>
              </a:ext>
            </a:extLst>
          </p:cNvPr>
          <p:cNvSpPr/>
          <p:nvPr/>
        </p:nvSpPr>
        <p:spPr>
          <a:xfrm>
            <a:off x="223635" y="467359"/>
            <a:ext cx="69275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</p:txBody>
      </p:sp>
      <p:pic>
        <p:nvPicPr>
          <p:cNvPr id="1026" name="Picture 2" descr="geography Icon 1798213">
            <a:extLst>
              <a:ext uri="{FF2B5EF4-FFF2-40B4-BE49-F238E27FC236}">
                <a16:creationId xmlns:a16="http://schemas.microsoft.com/office/drawing/2014/main" id="{6333D938-32AD-4D05-BDA3-2CD690AB43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7" y="3772803"/>
            <a:ext cx="1288762" cy="1288762"/>
          </a:xfrm>
          <a:prstGeom prst="rect">
            <a:avLst/>
          </a:prstGeom>
          <a:solidFill>
            <a:srgbClr val="00B050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E5C0E9-199F-42A4-A574-1C1672262F84}"/>
              </a:ext>
            </a:extLst>
          </p:cNvPr>
          <p:cNvSpPr txBox="1"/>
          <p:nvPr/>
        </p:nvSpPr>
        <p:spPr>
          <a:xfrm>
            <a:off x="6224093" y="172658"/>
            <a:ext cx="595145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b="1" u="sng" dirty="0">
                <a:solidFill>
                  <a:srgbClr val="00B050"/>
                </a:solidFill>
                <a:latin typeface="Twinkl" pitchFamily="2" charset="0"/>
              </a:rPr>
              <a:t>Sky Objectives:  </a:t>
            </a:r>
          </a:p>
          <a:p>
            <a:pPr fontAlgn="base"/>
            <a:r>
              <a:rPr lang="en-GB" dirty="0">
                <a:solidFill>
                  <a:srgbClr val="00B050"/>
                </a:solidFill>
                <a:latin typeface="Twinkl" pitchFamily="2" charset="0"/>
              </a:rPr>
              <a:t>1. Locate, describe and understand key aspects of deserts and climate zones. </a:t>
            </a:r>
          </a:p>
          <a:p>
            <a:pPr fontAlgn="base"/>
            <a:r>
              <a:rPr lang="en-GB" dirty="0">
                <a:solidFill>
                  <a:srgbClr val="00B050"/>
                </a:solidFill>
                <a:latin typeface="Twinkl" pitchFamily="2" charset="0"/>
              </a:rPr>
              <a:t>2. Describe and understand the distribution of natural resources including energy, food, minerals and water </a:t>
            </a:r>
          </a:p>
          <a:p>
            <a:pPr fontAlgn="base"/>
            <a:r>
              <a:rPr lang="en-GB" dirty="0">
                <a:solidFill>
                  <a:srgbClr val="00B050"/>
                </a:solidFill>
                <a:latin typeface="Twinkl" pitchFamily="2" charset="0"/>
              </a:rPr>
              <a:t>3. identify the position and significance of the Prime/Greenwich Meridian and time zones (including day and night) </a:t>
            </a:r>
          </a:p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71C259-C249-7AF1-5B7C-631F391C2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19" y="512867"/>
            <a:ext cx="5682181" cy="3044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88302E7-9522-CE1C-8BF6-8DEF9E6EFB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3982" y="3174137"/>
            <a:ext cx="6757154" cy="376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00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7A41CD5BF3941BF5285BBDA01E5FF" ma:contentTypeVersion="14" ma:contentTypeDescription="Create a new document." ma:contentTypeScope="" ma:versionID="62c42a0d9ae472dad6fd973887ab6911">
  <xsd:schema xmlns:xsd="http://www.w3.org/2001/XMLSchema" xmlns:xs="http://www.w3.org/2001/XMLSchema" xmlns:p="http://schemas.microsoft.com/office/2006/metadata/properties" xmlns:ns2="3f62ac39-3e8f-4c56-8e1b-bafe29de1438" xmlns:ns3="ac3fc4de-090d-431f-af22-59a1de8c6d62" targetNamespace="http://schemas.microsoft.com/office/2006/metadata/properties" ma:root="true" ma:fieldsID="750fed29a6847da8f67ff863f1d3c446" ns2:_="" ns3:_="">
    <xsd:import namespace="3f62ac39-3e8f-4c56-8e1b-bafe29de1438"/>
    <xsd:import namespace="ac3fc4de-090d-431f-af22-59a1de8c6d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2ac39-3e8f-4c56-8e1b-bafe29de1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3fc4de-090d-431f-af22-59a1de8c6d62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265b8eb-7f42-40bc-9c04-e169f5e2607a}" ma:internalName="TaxCatchAll" ma:showField="CatchAllData" ma:web="ac3fc4de-090d-431f-af22-59a1de8c6d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3fc4de-090d-431f-af22-59a1de8c6d62" xsi:nil="true"/>
    <lcf76f155ced4ddcb4097134ff3c332f xmlns="3f62ac39-3e8f-4c56-8e1b-bafe29de143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F0EF120-C8DD-4BEB-9A11-B1B77325E967}"/>
</file>

<file path=customXml/itemProps2.xml><?xml version="1.0" encoding="utf-8"?>
<ds:datastoreItem xmlns:ds="http://schemas.openxmlformats.org/officeDocument/2006/customXml" ds:itemID="{1A7EE7FA-71FF-44B4-B520-95D431D81618}"/>
</file>

<file path=customXml/itemProps3.xml><?xml version="1.0" encoding="utf-8"?>
<ds:datastoreItem xmlns:ds="http://schemas.openxmlformats.org/officeDocument/2006/customXml" ds:itemID="{8382B0A7-16DD-4CD8-A3C6-A7C05EFFF111}"/>
</file>

<file path=docProps/app.xml><?xml version="1.0" encoding="utf-8"?>
<Properties xmlns="http://schemas.openxmlformats.org/officeDocument/2006/extended-properties" xmlns:vt="http://schemas.openxmlformats.org/officeDocument/2006/docPropsVTypes">
  <TotalTime>114413</TotalTime>
  <Words>352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Twinkl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Watts</dc:creator>
  <cp:lastModifiedBy>Katie Rayner</cp:lastModifiedBy>
  <cp:revision>64</cp:revision>
  <cp:lastPrinted>2023-01-16T12:22:29Z</cp:lastPrinted>
  <dcterms:created xsi:type="dcterms:W3CDTF">2021-04-18T19:16:43Z</dcterms:created>
  <dcterms:modified xsi:type="dcterms:W3CDTF">2024-03-12T15:19:58Z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0x0101003227A41CD5BF3941BF5285BBDA01E5FF</vt:lpwstr>
  </property>
</Properties>
</file>