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885845" y="66338"/>
            <a:ext cx="1082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latin typeface="Twinkl" pitchFamily="2" charset="0"/>
              </a:rPr>
              <a:t>Year 6 Geography Knowledge Organiser      Golden Thread: Freedom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66570"/>
              </p:ext>
            </p:extLst>
          </p:nvPr>
        </p:nvGraphicFramePr>
        <p:xfrm>
          <a:off x="278886" y="448896"/>
          <a:ext cx="10985462" cy="6374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3837122381"/>
                    </a:ext>
                  </a:extLst>
                </a:gridCol>
              </a:tblGrid>
              <a:tr h="3477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Twinkl" pitchFamily="2" charset="0"/>
                        </a:rPr>
                        <a:t>Objectives and Sticky Knowledge – </a:t>
                      </a:r>
                      <a:r>
                        <a:rPr lang="en-GB" sz="18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carry out an independent fieldwork enquiry?</a:t>
                      </a: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9123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latin typeface="Twinkl" pitchFamily="2" charset="0"/>
                        </a:rPr>
                        <a:t>Previous Knowledge Recap: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u="none" dirty="0">
                          <a:latin typeface="Twinkl" pitchFamily="2" charset="0"/>
                        </a:rPr>
                        <a:t>The climate of an area is dependent on where it is located in relation to the tropics and the Equator.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u="none" dirty="0">
                          <a:latin typeface="Twinkl" pitchFamily="2" charset="0"/>
                        </a:rPr>
                        <a:t>Humans can have a big impact on the world’s resources.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u="none" dirty="0">
                          <a:latin typeface="Twinkl" pitchFamily="2" charset="0"/>
                        </a:rPr>
                        <a:t>Know the features of a specific biome.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100" b="0" u="none" dirty="0">
                          <a:latin typeface="Twinkl" pitchFamily="2" charset="0"/>
                        </a:rPr>
                        <a:t>Deforestation is the deliberate clearing of forests by humans.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58970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1215173">
                <a:tc>
                  <a:txBody>
                    <a:bodyPr/>
                    <a:lstStyle/>
                    <a:p>
                      <a:r>
                        <a:rPr lang="en-GB" sz="1600" b="1" u="sng" dirty="0">
                          <a:latin typeface="Twinkl" pitchFamily="2" charset="0"/>
                        </a:rPr>
                        <a:t>Sea: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u="none" dirty="0">
                          <a:latin typeface="Twinkl" pitchFamily="2" charset="0"/>
                        </a:rPr>
                        <a:t>Links with Golden Thread: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400" u="none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latin typeface="Twinkl" pitchFamily="2" charset="0"/>
                        </a:rPr>
                        <a:t>Links with CST and CKA Values Crown: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400" u="none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71376"/>
              </p:ext>
            </p:extLst>
          </p:nvPr>
        </p:nvGraphicFramePr>
        <p:xfrm>
          <a:off x="254022" y="2016013"/>
          <a:ext cx="11010326" cy="3596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3354">
                  <a:extLst>
                    <a:ext uri="{9D8B030D-6E8A-4147-A177-3AD203B41FA5}">
                      <a16:colId xmlns:a16="http://schemas.microsoft.com/office/drawing/2014/main" val="2614171128"/>
                    </a:ext>
                  </a:extLst>
                </a:gridCol>
                <a:gridCol w="2808690">
                  <a:extLst>
                    <a:ext uri="{9D8B030D-6E8A-4147-A177-3AD203B41FA5}">
                      <a16:colId xmlns:a16="http://schemas.microsoft.com/office/drawing/2014/main" val="3468722732"/>
                    </a:ext>
                  </a:extLst>
                </a:gridCol>
                <a:gridCol w="2808690">
                  <a:extLst>
                    <a:ext uri="{9D8B030D-6E8A-4147-A177-3AD203B41FA5}">
                      <a16:colId xmlns:a16="http://schemas.microsoft.com/office/drawing/2014/main" val="2172982934"/>
                    </a:ext>
                  </a:extLst>
                </a:gridCol>
                <a:gridCol w="2839592">
                  <a:extLst>
                    <a:ext uri="{9D8B030D-6E8A-4147-A177-3AD203B41FA5}">
                      <a16:colId xmlns:a16="http://schemas.microsoft.com/office/drawing/2014/main" val="2657060629"/>
                    </a:ext>
                  </a:extLst>
                </a:gridCol>
              </a:tblGrid>
              <a:tr h="175869"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develop an enquiry question.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determine the most effective data collection methods for fieldwork.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plan a route for a fieldwork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collect data, answer and present my findings for the enquiry question.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2336743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changes and issues occurring in my local area.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my initial understanding of a local issue.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what I want to find out about a local issue.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what data needs collecting to answer the enquiry question.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Justify why I have chosen a data collection method.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 data collection method.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the start and end of the route.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Plot the points on the route where data will be collected.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any risks that may be encountered on the route.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risks during fieldwork.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a route on an OS map.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 data using a variety of methods.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Examine the data collect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data to a digital map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a conclusion about what the data shows.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data to include in a presentation.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data using my chosen method.</a:t>
                      </a:r>
                    </a:p>
                    <a:p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the process to collect data.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pic>
        <p:nvPicPr>
          <p:cNvPr id="8" name="Picture 2" descr="geography Icon 1798213">
            <a:extLst>
              <a:ext uri="{FF2B5EF4-FFF2-40B4-BE49-F238E27FC236}">
                <a16:creationId xmlns:a16="http://schemas.microsoft.com/office/drawing/2014/main" id="{0A7AD9B8-ED27-4FFC-A5E8-2009DBE63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681" y="448896"/>
            <a:ext cx="1309532" cy="1309532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E9F856-D5A8-4C8D-BCF3-4AE46B97DB97}"/>
              </a:ext>
            </a:extLst>
          </p:cNvPr>
          <p:cNvSpPr txBox="1"/>
          <p:nvPr/>
        </p:nvSpPr>
        <p:spPr>
          <a:xfrm>
            <a:off x="16449" y="51203"/>
            <a:ext cx="905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Twinkl" pitchFamily="2" charset="0"/>
              </a:rPr>
              <a:t>Year 6 Geography Knowledge Organiser</a:t>
            </a:r>
            <a:endParaRPr lang="en-GB" sz="24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pic>
        <p:nvPicPr>
          <p:cNvPr id="1026" name="Picture 2" descr="geography Icon 1798213">
            <a:extLst>
              <a:ext uri="{FF2B5EF4-FFF2-40B4-BE49-F238E27FC236}">
                <a16:creationId xmlns:a16="http://schemas.microsoft.com/office/drawing/2014/main" id="{6333D938-32AD-4D05-BDA3-2CD690AB4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7" y="3772803"/>
            <a:ext cx="1288762" cy="1288762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E5C0E9-199F-42A4-A574-1C1672262F84}"/>
              </a:ext>
            </a:extLst>
          </p:cNvPr>
          <p:cNvSpPr txBox="1"/>
          <p:nvPr/>
        </p:nvSpPr>
        <p:spPr>
          <a:xfrm>
            <a:off x="6224093" y="172658"/>
            <a:ext cx="59514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b="1" u="sng" dirty="0">
                <a:solidFill>
                  <a:srgbClr val="00B050"/>
                </a:solidFill>
                <a:latin typeface="Twinkl" pitchFamily="2" charset="0"/>
              </a:rPr>
              <a:t>Sky Objectives:  </a:t>
            </a:r>
          </a:p>
          <a:p>
            <a:pPr fontAlgn="base"/>
            <a:r>
              <a:rPr lang="en-GB" dirty="0">
                <a:solidFill>
                  <a:srgbClr val="00B050"/>
                </a:solidFill>
                <a:latin typeface="Twinkl" pitchFamily="2" charset="0"/>
              </a:rPr>
              <a:t>1. Locate, describe and understand key aspects of deserts and climate zones. </a:t>
            </a:r>
          </a:p>
          <a:p>
            <a:pPr fontAlgn="base"/>
            <a:r>
              <a:rPr lang="en-GB" dirty="0">
                <a:solidFill>
                  <a:srgbClr val="00B050"/>
                </a:solidFill>
                <a:latin typeface="Twinkl" pitchFamily="2" charset="0"/>
              </a:rPr>
              <a:t>2. Describe and understand the distribution of natural resources including energy, food, minerals and water </a:t>
            </a:r>
          </a:p>
          <a:p>
            <a:pPr fontAlgn="base"/>
            <a:r>
              <a:rPr lang="en-GB" dirty="0">
                <a:solidFill>
                  <a:srgbClr val="00B050"/>
                </a:solidFill>
                <a:latin typeface="Twinkl" pitchFamily="2" charset="0"/>
              </a:rPr>
              <a:t>3. identify the position and significance of the Prime/Greenwich Meridian and time zones (including day and night) </a:t>
            </a: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71C259-C249-7AF1-5B7C-631F391C2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19" y="512867"/>
            <a:ext cx="5682181" cy="3044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8302E7-9522-CE1C-8BF6-8DEF9E6EF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982" y="3174137"/>
            <a:ext cx="6757154" cy="37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0EF120-C8DD-4BEB-9A11-B1B77325E967}"/>
</file>

<file path=customXml/itemProps2.xml><?xml version="1.0" encoding="utf-8"?>
<ds:datastoreItem xmlns:ds="http://schemas.openxmlformats.org/officeDocument/2006/customXml" ds:itemID="{1A7EE7FA-71FF-44B4-B520-95D431D81618}"/>
</file>

<file path=customXml/itemProps3.xml><?xml version="1.0" encoding="utf-8"?>
<ds:datastoreItem xmlns:ds="http://schemas.openxmlformats.org/officeDocument/2006/customXml" ds:itemID="{8382B0A7-16DD-4CD8-A3C6-A7C05EFFF111}"/>
</file>

<file path=docProps/app.xml><?xml version="1.0" encoding="utf-8"?>
<Properties xmlns="http://schemas.openxmlformats.org/officeDocument/2006/extended-properties" xmlns:vt="http://schemas.openxmlformats.org/officeDocument/2006/docPropsVTypes">
  <TotalTime>114413</TotalTime>
  <Words>352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Katie Rayner</cp:lastModifiedBy>
  <cp:revision>64</cp:revision>
  <cp:lastPrinted>2023-01-16T12:22:29Z</cp:lastPrinted>
  <dcterms:created xsi:type="dcterms:W3CDTF">2021-04-18T19:16:43Z</dcterms:created>
  <dcterms:modified xsi:type="dcterms:W3CDTF">2024-03-12T15:19:58Z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</Properties>
</file>