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504EFF1F-7494-4069-B572-205C635C12D0}"/>
    <pc:docChg chg="custSel modSld">
      <pc:chgData name="Victoria Garside" userId="2f87083c-00f6-4859-a19d-cad40b78d2a4" providerId="ADAL" clId="{504EFF1F-7494-4069-B572-205C635C12D0}" dt="2024-03-26T14:31:23.100" v="192" actId="20577"/>
      <pc:docMkLst>
        <pc:docMk/>
      </pc:docMkLst>
      <pc:sldChg chg="modSp">
        <pc:chgData name="Victoria Garside" userId="2f87083c-00f6-4859-a19d-cad40b78d2a4" providerId="ADAL" clId="{504EFF1F-7494-4069-B572-205C635C12D0}" dt="2024-03-26T14:31:23.100" v="192" actId="20577"/>
        <pc:sldMkLst>
          <pc:docMk/>
          <pc:sldMk cId="3538820008" sldId="256"/>
        </pc:sldMkLst>
        <pc:spChg chg="mod">
          <ac:chgData name="Victoria Garside" userId="2f87083c-00f6-4859-a19d-cad40b78d2a4" providerId="ADAL" clId="{504EFF1F-7494-4069-B572-205C635C12D0}" dt="2024-03-26T14:31:23.100" v="192" actId="20577"/>
          <ac:spMkLst>
            <pc:docMk/>
            <pc:sldMk cId="3538820008" sldId="256"/>
            <ac:spMk id="7" creationId="{D6DCC8EA-7411-4BD8-B6D2-E7FA7176F176}"/>
          </ac:spMkLst>
        </pc:spChg>
        <pc:graphicFrameChg chg="mod modGraphic">
          <ac:chgData name="Victoria Garside" userId="2f87083c-00f6-4859-a19d-cad40b78d2a4" providerId="ADAL" clId="{504EFF1F-7494-4069-B572-205C635C12D0}" dt="2024-03-26T14:25:22.138" v="84" actId="1035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 modGraphic">
          <ac:chgData name="Victoria Garside" userId="2f87083c-00f6-4859-a19d-cad40b78d2a4" providerId="ADAL" clId="{504EFF1F-7494-4069-B572-205C635C12D0}" dt="2024-03-26T14:26:33.396" v="90" actId="14100"/>
          <ac:graphicFrameMkLst>
            <pc:docMk/>
            <pc:sldMk cId="3538820008" sldId="256"/>
            <ac:graphicFrameMk id="6" creationId="{41793639-854F-4511-A016-167BE6576E2C}"/>
          </ac:graphicFrameMkLst>
        </pc:graphicFrameChg>
        <pc:picChg chg="mod">
          <ac:chgData name="Victoria Garside" userId="2f87083c-00f6-4859-a19d-cad40b78d2a4" providerId="ADAL" clId="{504EFF1F-7494-4069-B572-205C635C12D0}" dt="2024-03-26T14:25:56.505" v="86" actId="1076"/>
          <ac:picMkLst>
            <pc:docMk/>
            <pc:sldMk cId="3538820008" sldId="256"/>
            <ac:picMk id="4" creationId="{F7D165C7-ACED-4480-958E-B98FA863E76A}"/>
          </ac:picMkLst>
        </pc:picChg>
      </pc:sldChg>
      <pc:sldChg chg="addSp delSp modSp">
        <pc:chgData name="Victoria Garside" userId="2f87083c-00f6-4859-a19d-cad40b78d2a4" providerId="ADAL" clId="{504EFF1F-7494-4069-B572-205C635C12D0}" dt="2024-03-26T14:31:04.692" v="165" actId="6549"/>
        <pc:sldMkLst>
          <pc:docMk/>
          <pc:sldMk cId="1942008399" sldId="257"/>
        </pc:sldMkLst>
        <pc:spChg chg="mod">
          <ac:chgData name="Victoria Garside" userId="2f87083c-00f6-4859-a19d-cad40b78d2a4" providerId="ADAL" clId="{504EFF1F-7494-4069-B572-205C635C12D0}" dt="2024-03-26T14:31:04.692" v="165" actId="6549"/>
          <ac:spMkLst>
            <pc:docMk/>
            <pc:sldMk cId="1942008399" sldId="257"/>
            <ac:spMk id="20" creationId="{7402B2F8-B178-46A6-83B4-B827245159D4}"/>
          </ac:spMkLst>
        </pc:spChg>
        <pc:picChg chg="del">
          <ac:chgData name="Victoria Garside" userId="2f87083c-00f6-4859-a19d-cad40b78d2a4" providerId="ADAL" clId="{504EFF1F-7494-4069-B572-205C635C12D0}" dt="2024-03-26T14:27:56.788" v="91" actId="478"/>
          <ac:picMkLst>
            <pc:docMk/>
            <pc:sldMk cId="1942008399" sldId="257"/>
            <ac:picMk id="2" creationId="{BA1EC8B1-0733-47E4-A69A-177F39AEC155}"/>
          </ac:picMkLst>
        </pc:picChg>
        <pc:picChg chg="add mod">
          <ac:chgData name="Victoria Garside" userId="2f87083c-00f6-4859-a19d-cad40b78d2a4" providerId="ADAL" clId="{504EFF1F-7494-4069-B572-205C635C12D0}" dt="2024-03-26T14:30:09.011" v="96" actId="14100"/>
          <ac:picMkLst>
            <pc:docMk/>
            <pc:sldMk cId="1942008399" sldId="257"/>
            <ac:picMk id="5" creationId="{C610EF1F-C744-429A-B4DF-02E57360FF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26643"/>
              </p:ext>
            </p:extLst>
          </p:nvPr>
        </p:nvGraphicFramePr>
        <p:xfrm>
          <a:off x="380377" y="401538"/>
          <a:ext cx="11425402" cy="602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70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712701">
                  <a:extLst>
                    <a:ext uri="{9D8B030D-6E8A-4147-A177-3AD203B41FA5}">
                      <a16:colId xmlns:a16="http://schemas.microsoft.com/office/drawing/2014/main" val="2746922281"/>
                    </a:ext>
                  </a:extLst>
                </a:gridCol>
              </a:tblGrid>
              <a:tr h="388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ED966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1261689">
                <a:tc gridSpan="2">
                  <a:txBody>
                    <a:bodyPr/>
                    <a:lstStyle/>
                    <a:p>
                      <a:pPr fontAlgn="base"/>
                      <a:r>
                        <a:rPr lang="en-GB" sz="1600" b="1" u="sng" dirty="0">
                          <a:solidFill>
                            <a:srgbClr val="FED966"/>
                          </a:solidFill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cut and join fabric together using glue, pins or staples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test and explore different methods of joining fabrics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create a paper design of the desired end product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select the correct colours/materials/features to create the end product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attach any additional features using glue/pins/staples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43496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ED966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911069"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1" i="0" kern="1200" dirty="0">
                          <a:solidFill>
                            <a:srgbClr val="FED966"/>
                          </a:solidFill>
                          <a:effectLst/>
                          <a:latin typeface="Twinkl"/>
                          <a:ea typeface="+mn-ea"/>
                          <a:cs typeface="+mn-cs"/>
                        </a:rPr>
                        <a:t>Links with ‘Sustainability and Stewardship’ Golden Thread:</a:t>
                      </a:r>
                      <a:r>
                        <a:rPr lang="en-US" sz="1400" b="0" i="0" kern="1200" dirty="0">
                          <a:solidFill>
                            <a:srgbClr val="FED966"/>
                          </a:solidFill>
                          <a:effectLst/>
                          <a:latin typeface="Twinkl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endParaRPr lang="en-US" sz="1400" b="0" i="0" u="none" kern="1200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US" sz="1400" b="0" i="0" u="none" kern="1200" dirty="0">
                        <a:solidFill>
                          <a:srgbClr val="FED966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endParaRPr lang="en-GB" sz="1400" b="0" u="none" dirty="0">
                        <a:solidFill>
                          <a:srgbClr val="FED966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1" i="0" u="none" strike="noStrike" kern="1200" dirty="0">
                          <a:solidFill>
                            <a:srgbClr val="FED966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CST and CKA Values Crown:</a:t>
                      </a:r>
                      <a:r>
                        <a:rPr lang="en-US" sz="1400" b="0" i="0" kern="1200" dirty="0">
                          <a:solidFill>
                            <a:srgbClr val="FED966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54512"/>
              </p:ext>
            </p:extLst>
          </p:nvPr>
        </p:nvGraphicFramePr>
        <p:xfrm>
          <a:off x="524164" y="2435303"/>
          <a:ext cx="10508976" cy="2858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7524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2581884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2729784">
                  <a:extLst>
                    <a:ext uri="{9D8B030D-6E8A-4147-A177-3AD203B41FA5}">
                      <a16:colId xmlns:a16="http://schemas.microsoft.com/office/drawing/2014/main" val="1567575297"/>
                    </a:ext>
                  </a:extLst>
                </a:gridCol>
                <a:gridCol w="2729784">
                  <a:extLst>
                    <a:ext uri="{9D8B030D-6E8A-4147-A177-3AD203B41FA5}">
                      <a16:colId xmlns:a16="http://schemas.microsoft.com/office/drawing/2014/main" val="4011265914"/>
                    </a:ext>
                  </a:extLst>
                </a:gridCol>
              </a:tblGrid>
              <a:tr h="874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and sketch design ideas using a template.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Thread a needle, sew a running stich, prepare fabrics for sewing and tie a secure knot.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 the making process and finished product, review others final outcome.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parts of a needle (point and eye) understand the alternative ways of joining fabrics and embellishments.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7893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design a pouch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design decorations for my product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evaluate my own designs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thread a needle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sew a running stitch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use neat and evenly spaced stitches to join fabric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sew neat, even stitches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tie a knot at either end of the thread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remember how to use a template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cut fabric neatly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pin fabric accurately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join items using fabric glue or stitching</a:t>
                      </a:r>
                      <a:endParaRPr lang="en-GB" sz="1000" dirty="0">
                        <a:solidFill>
                          <a:srgbClr val="222222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000" dirty="0">
                          <a:solidFill>
                            <a:srgbClr val="222222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decorate fabric using different items</a:t>
                      </a: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DCC8EA-7411-4BD8-B6D2-E7FA7176F176}"/>
              </a:ext>
            </a:extLst>
          </p:cNvPr>
          <p:cNvSpPr txBox="1"/>
          <p:nvPr/>
        </p:nvSpPr>
        <p:spPr>
          <a:xfrm>
            <a:off x="209984" y="13330"/>
            <a:ext cx="108231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rgbClr val="FED966"/>
                </a:solidFill>
                <a:latin typeface="Twinkl" pitchFamily="2" charset="0"/>
              </a:rPr>
              <a:t>Year 2 D&amp;T – Textiles - pouches               			 Golden Thread: Freedom</a:t>
            </a:r>
            <a:endParaRPr lang="en-GB" sz="2000" b="1" dirty="0">
              <a:latin typeface="Twinkl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DC357-2801-45C1-AEB0-51756E05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935" y="937320"/>
            <a:ext cx="1028844" cy="1019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165C7-ACED-4480-958E-B98FA863E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354" y="5603828"/>
            <a:ext cx="97168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2B2F8-B178-46A6-83B4-B827245159D4}"/>
              </a:ext>
            </a:extLst>
          </p:cNvPr>
          <p:cNvSpPr txBox="1"/>
          <p:nvPr/>
        </p:nvSpPr>
        <p:spPr>
          <a:xfrm>
            <a:off x="209984" y="13330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ED966"/>
                </a:solidFill>
                <a:latin typeface="Twinkl" pitchFamily="2" charset="0"/>
              </a:rPr>
              <a:t>Year 2 D&amp;T – Textiles - pouches                        			  Golden Thread: Freedom</a:t>
            </a:r>
            <a:endParaRPr lang="en-GB" sz="2000" b="1" dirty="0">
              <a:latin typeface="Twinkl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737EE42-8E40-4F0D-9B1A-1C9526E3556C}"/>
              </a:ext>
            </a:extLst>
          </p:cNvPr>
          <p:cNvSpPr/>
          <p:nvPr/>
        </p:nvSpPr>
        <p:spPr>
          <a:xfrm>
            <a:off x="9862309" y="3429000"/>
            <a:ext cx="16356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u="sng" dirty="0">
                <a:solidFill>
                  <a:srgbClr val="FED966"/>
                </a:solidFill>
                <a:latin typeface="Twinkl" pitchFamily="2" charset="0"/>
              </a:rPr>
              <a:t>Sky Objectives:  </a:t>
            </a:r>
            <a:r>
              <a:rPr lang="en-GB" sz="1400" dirty="0">
                <a:solidFill>
                  <a:srgbClr val="FED966"/>
                </a:solidFill>
                <a:latin typeface="Twinkl" pitchFamily="2" charset="0"/>
              </a:rPr>
              <a:t>​</a:t>
            </a:r>
            <a:endParaRPr lang="en-GB" sz="1400" dirty="0">
              <a:solidFill>
                <a:srgbClr val="FED966"/>
              </a:solidFill>
              <a:latin typeface="Segoe UI" panose="020B050204020402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ED966"/>
                </a:solidFill>
                <a:latin typeface="Twinkl" pitchFamily="2" charset="0"/>
              </a:rPr>
              <a:t>Generate and communicate ideas using sketching and modelling.</a:t>
            </a:r>
            <a:r>
              <a:rPr lang="en-US" sz="1400" dirty="0">
                <a:solidFill>
                  <a:srgbClr val="FED966"/>
                </a:solidFill>
                <a:latin typeface="Twinkl" pitchFamily="2" charset="0"/>
              </a:rPr>
              <a:t>​</a:t>
            </a:r>
            <a:endParaRPr lang="en-US" sz="1400" dirty="0">
              <a:solidFill>
                <a:srgbClr val="FED966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ED966"/>
                </a:solidFill>
                <a:latin typeface="Twinkl" pitchFamily="2" charset="0"/>
              </a:rPr>
              <a:t>Make a structure according to a design criteria.</a:t>
            </a:r>
            <a:r>
              <a:rPr lang="en-US" sz="1400" dirty="0">
                <a:solidFill>
                  <a:srgbClr val="FED966"/>
                </a:solidFill>
                <a:latin typeface="Twinkl" pitchFamily="2" charset="0"/>
              </a:rPr>
              <a:t>​</a:t>
            </a:r>
            <a:endParaRPr lang="en-US" sz="1400" dirty="0">
              <a:solidFill>
                <a:srgbClr val="FED966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ED966"/>
                </a:solidFill>
                <a:latin typeface="Twinkl" pitchFamily="2" charset="0"/>
              </a:rPr>
              <a:t>Evaluating own design against a design criteria given.</a:t>
            </a:r>
            <a:endParaRPr lang="en-US" sz="1400" b="0" i="0" dirty="0">
              <a:solidFill>
                <a:srgbClr val="FED966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E61B1-29DD-439F-A591-BB58FEB1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878" y="759983"/>
            <a:ext cx="1028844" cy="101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0EF1F-C744-429A-B4DF-02E57360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34" y="501829"/>
            <a:ext cx="9370939" cy="62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19AA8-3EA9-4392-B9F8-2BC51CFE13C4}">
  <ds:schemaRefs>
    <ds:schemaRef ds:uri="3f62ac39-3e8f-4c56-8e1b-bafe29de143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ac3fc4de-090d-431f-af22-59a1de8c6d6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6DE0EAF-4E6D-412F-B024-2ED1B7796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3A8F3F-8221-469B-B802-F0DE3760C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73151</TotalTime>
  <Words>319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Segoe UI</vt:lpstr>
      <vt:lpstr>Symbol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71</cp:revision>
  <cp:lastPrinted>2022-10-28T13:23:23Z</cp:lastPrinted>
  <dcterms:created xsi:type="dcterms:W3CDTF">2021-04-18T19:16:43Z</dcterms:created>
  <dcterms:modified xsi:type="dcterms:W3CDTF">2024-03-26T14:31:32Z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24700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